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7"/>
  </p:notesMasterIdLst>
  <p:handoutMasterIdLst>
    <p:handoutMasterId r:id="rId38"/>
  </p:handoutMasterIdLst>
  <p:sldIdLst>
    <p:sldId id="256" r:id="rId2"/>
    <p:sldId id="329" r:id="rId3"/>
    <p:sldId id="268" r:id="rId4"/>
    <p:sldId id="267" r:id="rId5"/>
    <p:sldId id="327" r:id="rId6"/>
    <p:sldId id="328" r:id="rId7"/>
    <p:sldId id="330" r:id="rId8"/>
    <p:sldId id="271" r:id="rId9"/>
    <p:sldId id="331" r:id="rId10"/>
    <p:sldId id="306" r:id="rId11"/>
    <p:sldId id="291" r:id="rId12"/>
    <p:sldId id="332" r:id="rId13"/>
    <p:sldId id="333" r:id="rId14"/>
    <p:sldId id="312" r:id="rId15"/>
    <p:sldId id="334" r:id="rId16"/>
    <p:sldId id="335" r:id="rId17"/>
    <p:sldId id="336" r:id="rId18"/>
    <p:sldId id="314" r:id="rId19"/>
    <p:sldId id="315" r:id="rId20"/>
    <p:sldId id="258" r:id="rId21"/>
    <p:sldId id="316" r:id="rId22"/>
    <p:sldId id="317" r:id="rId23"/>
    <p:sldId id="318" r:id="rId24"/>
    <p:sldId id="261" r:id="rId25"/>
    <p:sldId id="322" r:id="rId26"/>
    <p:sldId id="323" r:id="rId27"/>
    <p:sldId id="324" r:id="rId28"/>
    <p:sldId id="325" r:id="rId29"/>
    <p:sldId id="326" r:id="rId30"/>
    <p:sldId id="283" r:id="rId31"/>
    <p:sldId id="337" r:id="rId32"/>
    <p:sldId id="338" r:id="rId33"/>
    <p:sldId id="339" r:id="rId34"/>
    <p:sldId id="340" r:id="rId35"/>
    <p:sldId id="341" r:id="rId36"/>
  </p:sldIdLst>
  <p:sldSz cx="9144000" cy="5143500" type="screen16x9"/>
  <p:notesSz cx="7099300" cy="10234613"/>
  <p:custDataLst>
    <p:tags r:id="rId4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1671" autoAdjust="0"/>
  </p:normalViewPr>
  <p:slideViewPr>
    <p:cSldViewPr>
      <p:cViewPr varScale="1">
        <p:scale>
          <a:sx n="114" d="100"/>
          <a:sy n="114" d="100"/>
        </p:scale>
        <p:origin x="-464" y="-96"/>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tags" Target="tags/tag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900" dirty="0" smtClean="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physically</a:t>
            </a:r>
            <a:r>
              <a:rPr lang="en-US" baseline="0" dirty="0" smtClean="0"/>
              <a:t> wrong, shouldn’t eat beehive</a:t>
            </a:r>
          </a:p>
          <a:p>
            <a:endParaRPr lang="en-US" baseline="0" dirty="0" smtClean="0"/>
          </a:p>
          <a:p>
            <a:r>
              <a:rPr lang="en-US" baseline="0" dirty="0" smtClean="0"/>
              <a:t>2 – forgot that in drowning not the force is most important but the </a:t>
            </a:r>
            <a:r>
              <a:rPr lang="en-US" baseline="0" dirty="0" err="1" smtClean="0"/>
              <a:t>drownee</a:t>
            </a:r>
            <a:endParaRPr lang="en-US" baseline="0" dirty="0" smtClean="0"/>
          </a:p>
          <a:p>
            <a:endParaRPr lang="en-US" baseline="0" dirty="0" smtClean="0"/>
          </a:p>
          <a:p>
            <a:r>
              <a:rPr lang="en-US" baseline="0" dirty="0" smtClean="0"/>
              <a:t>3 – not physically wrong, not wrong in a language way, but wrong in the sense that it’s not aware of what is relevant to communicate and what is not</a:t>
            </a:r>
          </a:p>
          <a:p>
            <a:endParaRPr lang="en-US" baseline="0" dirty="0" smtClean="0"/>
          </a:p>
          <a:p>
            <a:r>
              <a:rPr lang="en-US" baseline="0" dirty="0" err="1" smtClean="0"/>
              <a:t>Siri</a:t>
            </a:r>
            <a:r>
              <a:rPr lang="en-US" baseline="0" dirty="0" smtClean="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NLP – ASR </a:t>
            </a:r>
            <a:r>
              <a:rPr lang="en-US" dirty="0" err="1" smtClean="0"/>
              <a:t>tvsample.avi</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3090478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Kasparov</a:t>
            </a:r>
            <a:r>
              <a:rPr lang="en-US" baseline="0" dirty="0" smtClean="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31</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smtClean="0">
                <a:latin typeface="Helvetica" charset="0"/>
                <a:cs typeface="Helvetica" charset="0"/>
                <a:sym typeface="Helvetica" charset="0"/>
              </a:rPr>
              <a:t>All applications can be thought of as decision making or useful sub-components of decision making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L1D2 = </a:t>
            </a:r>
          </a:p>
          <a:p>
            <a:endParaRPr lang="en-US" dirty="0" smtClean="0"/>
          </a:p>
          <a:p>
            <a:r>
              <a:rPr lang="en-US" dirty="0" smtClean="0"/>
              <a:t>python</a:t>
            </a:r>
            <a:r>
              <a:rPr lang="en-US" baseline="0" dirty="0" smtClean="0"/>
              <a:t> </a:t>
            </a:r>
            <a:r>
              <a:rPr lang="en-US" baseline="0" dirty="0" err="1" smtClean="0"/>
              <a:t>demos.py</a:t>
            </a:r>
            <a:endParaRPr lang="en-US" baseline="0" dirty="0" smtClean="0"/>
          </a:p>
          <a:p>
            <a:endParaRPr lang="en-US" baseline="0" dirty="0" smtClean="0"/>
          </a:p>
          <a:p>
            <a:pPr marL="171450" indent="-171450">
              <a:buFont typeface="Wingdings" charset="0"/>
              <a:buChar char="à"/>
            </a:pPr>
            <a:r>
              <a:rPr lang="en-US" baseline="0" dirty="0" smtClean="0">
                <a:sym typeface="Wingdings"/>
              </a:rPr>
              <a:t>Select Lecture 1  select demo 2</a:t>
            </a:r>
          </a:p>
          <a:p>
            <a:pPr marL="171450" indent="-171450">
              <a:buFont typeface="Wingdings" charset="0"/>
              <a:buChar char="à"/>
            </a:pPr>
            <a:endParaRPr lang="en-US" baseline="0" smtClean="0">
              <a:sym typeface="Wingdings"/>
            </a:endParaRPr>
          </a:p>
          <a:p>
            <a:pPr marL="0" indent="0">
              <a:buFont typeface="Wingdings" charset="0"/>
              <a:buNone/>
            </a:pP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34</a:t>
            </a:fld>
            <a:endParaRPr lang="en-US"/>
          </a:p>
        </p:txBody>
      </p:sp>
    </p:spTree>
    <p:extLst>
      <p:ext uri="{BB962C8B-B14F-4D97-AF65-F5344CB8AC3E}">
        <p14:creationId xmlns:p14="http://schemas.microsoft.com/office/powerpoint/2010/main" val="2661432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389770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212607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are these? C3PO,</a:t>
            </a:r>
            <a:r>
              <a:rPr lang="en-US" baseline="0" dirty="0" smtClean="0"/>
              <a:t> what does he do?  Essentially </a:t>
            </a:r>
            <a:r>
              <a:rPr lang="en-US" baseline="0" dirty="0" err="1" smtClean="0"/>
              <a:t>google</a:t>
            </a:r>
            <a:r>
              <a:rPr lang="en-US" baseline="0" dirty="0" smtClean="0"/>
              <a:t> translate, (but with anxiety disorder!)</a:t>
            </a:r>
          </a:p>
          <a:p>
            <a:r>
              <a:rPr lang="en-US" baseline="0" dirty="0" err="1" smtClean="0"/>
              <a:t>Smal</a:t>
            </a:r>
            <a:r>
              <a:rPr lang="en-US" baseline="0" dirty="0" smtClean="0"/>
              <a:t> guy? R2D2 – what does he do, yeah, not so sure</a:t>
            </a:r>
          </a:p>
          <a:p>
            <a:endParaRPr lang="en-US" baseline="0" dirty="0" smtClean="0"/>
          </a:p>
          <a:p>
            <a:r>
              <a:rPr lang="en-US" baseline="0" dirty="0" smtClean="0"/>
              <a:t>Things got darker: machines come back from the future – to kill us!</a:t>
            </a:r>
          </a:p>
          <a:p>
            <a:endParaRPr lang="en-US" baseline="0" dirty="0" smtClean="0"/>
          </a:p>
          <a:p>
            <a:r>
              <a:rPr lang="en-US" baseline="0" dirty="0" smtClean="0"/>
              <a:t>90’s : software is scary</a:t>
            </a:r>
          </a:p>
          <a:p>
            <a:endParaRPr lang="en-US" baseline="0" dirty="0" smtClean="0"/>
          </a:p>
          <a:p>
            <a:r>
              <a:rPr lang="en-US" baseline="0" dirty="0" smtClean="0"/>
              <a:t>Basic fear about what technology might do ?</a:t>
            </a:r>
          </a:p>
          <a:p>
            <a:endParaRPr lang="en-US" baseline="0" dirty="0" smtClean="0"/>
          </a:p>
          <a:p>
            <a:r>
              <a:rPr lang="en-US" baseline="0" dirty="0" smtClean="0"/>
              <a:t>What if we can’t even tell technology apart from ourselves?</a:t>
            </a:r>
          </a:p>
          <a:p>
            <a:endParaRPr lang="en-US" baseline="0" dirty="0" smtClean="0"/>
          </a:p>
          <a:p>
            <a:r>
              <a:rPr lang="en-US" baseline="0" dirty="0" smtClean="0"/>
              <a:t>OR maybe it’ll look really different and snarky</a:t>
            </a:r>
          </a:p>
          <a:p>
            <a:endParaRPr lang="en-US" baseline="0" dirty="0" smtClean="0"/>
          </a:p>
          <a:p>
            <a:r>
              <a:rPr lang="en-US" baseline="0" dirty="0" smtClean="0"/>
              <a:t>Some exceptions like wall-E, positive view of technology (but maybe not of us humans!)</a:t>
            </a:r>
          </a:p>
          <a:p>
            <a:endParaRPr lang="en-US" baseline="0" dirty="0" smtClean="0"/>
          </a:p>
          <a:p>
            <a:r>
              <a:rPr lang="en-US" baseline="0" dirty="0" smtClean="0"/>
              <a:t>But mostly a worry</a:t>
            </a:r>
          </a:p>
          <a:p>
            <a:endParaRPr lang="en-US" baseline="0" dirty="0" smtClean="0"/>
          </a:p>
          <a:p>
            <a:endParaRPr lang="en-US" baseline="0" dirty="0" smtClean="0"/>
          </a:p>
          <a:p>
            <a:r>
              <a:rPr lang="en-US" baseline="0" dirty="0" smtClean="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smtClean="0">
                <a:latin typeface="Lucida Grande" charset="0"/>
                <a:ea typeface="Lucida Grande" charset="0"/>
                <a:cs typeface="Lucida Grande" charset="0"/>
                <a:sym typeface="Lucida Grande" charset="0"/>
              </a:rPr>
              <a:t>Example of utilities.  10 for A, 1 for each Friday with friends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machines video --- interviews from back when computers</a:t>
            </a:r>
            <a:r>
              <a:rPr lang="en-US" baseline="0" dirty="0" smtClean="0"/>
              <a:t> were in the very early years; starting to realize can do something else than arithmetic ; asking where things are headed; many famous people</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314495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Million dollar computer with</a:t>
            </a:r>
            <a:r>
              <a:rPr lang="en-US" baseline="0" dirty="0" smtClean="0"/>
              <a:t> less computation than your phone</a:t>
            </a:r>
          </a:p>
          <a:p>
            <a:endParaRPr lang="en-US" baseline="0" dirty="0" smtClean="0"/>
          </a:p>
          <a:p>
            <a:r>
              <a:rPr lang="en-US" baseline="0" dirty="0" smtClean="0"/>
              <a:t>MT </a:t>
            </a:r>
            <a:r>
              <a:rPr lang="en-US" baseline="0" smtClean="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3764212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smtClean="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smtClean="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cs.berkeley.edu/~pabbeel/photos.html" TargetMode="External"/><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gif"/><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hyperlink" Target="http://www.extremetech.com/wp-content/uploads/2012/03/1791712.jpeg" TargetMode="External"/><Relationship Id="rId7"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hyperlink" Target="file://localhost//upload.wikimedia.org/wikipedia/commons/7/76/Kinect2-ir-image.png" TargetMode="External"/><Relationship Id="rId4" Type="http://schemas.openxmlformats.org/officeDocument/2006/relationships/image" Target="../media/image34.png"/><Relationship Id="rId5" Type="http://schemas.openxmlformats.org/officeDocument/2006/relationships/hyperlink" Target="file://localhost//upload.wikimedia.org/wikipedia/commons/9/90/Kinect2-deepmap.png" TargetMode="External"/><Relationship Id="rId6" Type="http://schemas.openxmlformats.org/officeDocument/2006/relationships/image" Target="../media/image35.png"/><Relationship Id="rId7" Type="http://schemas.openxmlformats.org/officeDocument/2006/relationships/hyperlink" Target="file://localhost//upload.wikimedia.org/wikipedia/commons/6/67/Xbox-360-Kinect-Standalone.png" TargetMode="External"/><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wmf"/></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mailto:msasson@cs.berkeley.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smtClean="0"/>
              <a:t>CS 188: Artificial Intelligence</a:t>
            </a:r>
            <a:br>
              <a:rPr lang="en-US" dirty="0" smtClean="0"/>
            </a:br>
            <a:endParaRPr lang="en-US" sz="2700" dirty="0" smtClean="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smtClean="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sp>
        <p:nvSpPr>
          <p:cNvPr id="5125" name="Text Box 8"/>
          <p:cNvSpPr txBox="1">
            <a:spLocks noChangeArrowheads="1"/>
          </p:cNvSpPr>
          <p:nvPr/>
        </p:nvSpPr>
        <p:spPr bwMode="auto">
          <a:xfrm>
            <a:off x="0" y="4019550"/>
            <a:ext cx="9144000" cy="1038744"/>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dirty="0" smtClean="0">
                <a:latin typeface="Calibri"/>
                <a:cs typeface="Calibri"/>
              </a:rPr>
              <a:t>Instructors: Dan Klein and Pieter Abbeel</a:t>
            </a:r>
          </a:p>
          <a:p>
            <a:pPr algn="ctr">
              <a:spcBef>
                <a:spcPct val="50000"/>
              </a:spcBef>
            </a:pPr>
            <a:r>
              <a:rPr lang="en-US" dirty="0" smtClean="0">
                <a:latin typeface="Calibri"/>
                <a:cs typeface="Calibri"/>
              </a:rPr>
              <a:t>University of California, Berkeley</a:t>
            </a:r>
          </a:p>
          <a:p>
            <a:pPr algn="ctr">
              <a:spcBef>
                <a:spcPct val="50000"/>
              </a:spcBef>
            </a:pPr>
            <a:r>
              <a:rPr lang="en-US" sz="1200" dirty="0" smtClean="0">
                <a:latin typeface="Calibri"/>
                <a:cs typeface="Calibri"/>
              </a:rPr>
              <a:t>[These slides were created by Dan Klein and Pieter Abbeel for CS188 Intro to AI at UC Berkeley.  All materials available at http://</a:t>
            </a:r>
            <a:r>
              <a:rPr lang="en-US" sz="1200" dirty="0" err="1" smtClean="0">
                <a:latin typeface="Calibri"/>
                <a:cs typeface="Calibri"/>
              </a:rPr>
              <a:t>ai.berkeley.edu</a:t>
            </a:r>
            <a:r>
              <a:rPr lang="en-US" sz="1200" dirty="0" smtClean="0">
                <a:latin typeface="Calibri"/>
                <a:cs typeface="Calibri"/>
              </a:rPr>
              <a:t>.]</a:t>
            </a:r>
            <a:endParaRPr lang="en-US" sz="1200" dirty="0">
              <a:latin typeface="Calibri"/>
              <a:cs typeface="Calibri"/>
            </a:endParaRP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849712"/>
            <a:ext cx="4517136" cy="2017438"/>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smtClean="0"/>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a:t>
            </a:r>
            <a:r>
              <a:rPr lang="en-US" dirty="0" smtClean="0">
                <a:latin typeface="Calibri" pitchFamily="34" charset="0"/>
                <a:cs typeface="Arial" charset="0"/>
              </a:rPr>
              <a:t>very specific, technical way</a:t>
            </a:r>
            <a:r>
              <a:rPr lang="en-US" dirty="0">
                <a:latin typeface="Calibri" pitchFamily="34" charset="0"/>
                <a:cs typeface="Arial" charset="0"/>
              </a:rPr>
              <a:t>:</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a:t>
            </a:r>
            <a:r>
              <a:rPr lang="en-US" dirty="0" smtClean="0">
                <a:latin typeface="Calibri" pitchFamily="34" charset="0"/>
                <a:cs typeface="Arial" charset="0"/>
              </a:rPr>
              <a:t>Rationality</a:t>
            </a:r>
            <a:r>
              <a:rPr lang="en-US" b="1" dirty="0" smtClean="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a:t>
            </a:r>
            <a:r>
              <a:rPr lang="en-US" sz="6600" dirty="0" smtClean="0">
                <a:latin typeface="Calibri" pitchFamily="34" charset="0"/>
              </a:rPr>
              <a:t>Your</a:t>
            </a:r>
          </a:p>
          <a:p>
            <a:pPr algn="ctr"/>
            <a:r>
              <a:rPr lang="en-US" sz="6600" dirty="0" smtClean="0">
                <a:latin typeface="Calibri" pitchFamily="34" charset="0"/>
              </a:rPr>
              <a:t>Expected </a:t>
            </a:r>
            <a:r>
              <a:rPr lang="en-US" sz="6600" dirty="0">
                <a:latin typeface="Calibri" pitchFamily="34" charset="0"/>
              </a:rPr>
              <a:t>Utility</a:t>
            </a:r>
          </a:p>
        </p:txBody>
      </p:sp>
      <p:pic>
        <p:nvPicPr>
          <p:cNvPr id="4" name="Picture 1"/>
          <p:cNvPicPr>
            <a:picLocks noChangeAspect="1" noChangeArrowheads="1"/>
          </p:cNvPicPr>
          <p:nvPr/>
        </p:nvPicPr>
        <p:blipFill>
          <a:blip r:embed="rId2"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2" cstate="print"/>
          <a:srcRect/>
          <a:stretch>
            <a:fillRect/>
          </a:stretch>
        </p:blipFill>
        <p:spPr bwMode="auto">
          <a:xfrm>
            <a:off x="4648200" y="1200150"/>
            <a:ext cx="4114800" cy="2937967"/>
          </a:xfrm>
          <a:prstGeom prst="rect">
            <a:avLst/>
          </a:prstGeom>
          <a:noFill/>
        </p:spPr>
      </p:pic>
      <p:pic>
        <p:nvPicPr>
          <p:cNvPr id="6" name="Picture 3"/>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4038979" y="971549"/>
            <a:ext cx="5028440" cy="3774374"/>
          </a:xfrm>
          <a:prstGeom prst="rect">
            <a:avLst/>
          </a:prstGeom>
          <a:noFill/>
        </p:spPr>
      </p:pic>
      <p:sp>
        <p:nvSpPr>
          <p:cNvPr id="14340" name="Rectangle 5"/>
          <p:cNvSpPr>
            <a:spLocks noGrp="1" noChangeArrowheads="1"/>
          </p:cNvSpPr>
          <p:nvPr>
            <p:ph type="title"/>
          </p:nvPr>
        </p:nvSpPr>
        <p:spPr/>
        <p:txBody>
          <a:bodyPr rIns="99058"/>
          <a:lstStyle/>
          <a:p>
            <a:r>
              <a:rPr lang="en-US" dirty="0" smtClean="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Lessons learned from the brain: memory and simulation are key to decision making</a:t>
            </a:r>
          </a:p>
        </p:txBody>
      </p:sp>
    </p:spTree>
    <p:extLst>
      <p:ext uri="{BB962C8B-B14F-4D97-AF65-F5344CB8AC3E}">
        <p14:creationId xmlns:p14="http://schemas.microsoft.com/office/powerpoint/2010/main" val="15826186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123950"/>
            <a:ext cx="2630807" cy="3657598"/>
          </a:xfrm>
          <a:prstGeom prst="rect">
            <a:avLst/>
          </a:prstGeom>
          <a:noFill/>
        </p:spPr>
      </p:pic>
      <p:sp>
        <p:nvSpPr>
          <p:cNvPr id="2" name="TextBox 1"/>
          <p:cNvSpPr txBox="1"/>
          <p:nvPr/>
        </p:nvSpPr>
        <p:spPr>
          <a:xfrm>
            <a:off x="6628167" y="4835723"/>
            <a:ext cx="2515833" cy="307777"/>
          </a:xfrm>
          <a:prstGeom prst="rect">
            <a:avLst/>
          </a:prstGeom>
          <a:noFill/>
        </p:spPr>
        <p:txBody>
          <a:bodyPr wrap="none" rtlCol="0">
            <a:spAutoFit/>
          </a:bodyPr>
          <a:lstStyle/>
          <a:p>
            <a:r>
              <a:rPr lang="en-US" sz="1400" dirty="0" smtClean="0">
                <a:solidFill>
                  <a:srgbClr val="FF0000"/>
                </a:solidFill>
                <a:latin typeface="Calibri"/>
                <a:cs typeface="Calibri"/>
              </a:rPr>
              <a:t>Demo: HISTORY – MT1950.wmv</a:t>
            </a:r>
            <a:endParaRPr lang="en-US" sz="1400" dirty="0">
              <a:solidFill>
                <a:srgbClr val="FF0000"/>
              </a:solidFill>
              <a:latin typeface="Calibri"/>
              <a:cs typeface="Calibri"/>
            </a:endParaRPr>
          </a:p>
        </p:txBody>
      </p:sp>
    </p:spTree>
    <p:extLst>
      <p:ext uri="{BB962C8B-B14F-4D97-AF65-F5344CB8AC3E}">
        <p14:creationId xmlns:p14="http://schemas.microsoft.com/office/powerpoint/2010/main" val="10114281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smtClean="0"/>
              <a:t>1940-1950: Early days</a:t>
            </a:r>
          </a:p>
          <a:p>
            <a:pPr lvl="1" eaLnBrk="1" hangingPunct="1">
              <a:lnSpc>
                <a:spcPct val="80000"/>
              </a:lnSpc>
            </a:pPr>
            <a:r>
              <a:rPr lang="en-US" sz="1200" dirty="0" smtClean="0"/>
              <a:t>1943: McCulloch &amp; Pitts: Boolean circuit model of brain</a:t>
            </a:r>
          </a:p>
          <a:p>
            <a:pPr lvl="1" eaLnBrk="1" hangingPunct="1">
              <a:lnSpc>
                <a:spcPct val="80000"/>
              </a:lnSpc>
            </a:pPr>
            <a:r>
              <a:rPr lang="en-US" sz="1200" dirty="0" smtClean="0"/>
              <a:t>1950: Turing's “Computing Machinery and Intelligence”</a:t>
            </a:r>
          </a:p>
          <a:p>
            <a:pPr lvl="1" eaLnBrk="1" hangingPunct="1">
              <a:lnSpc>
                <a:spcPct val="80000"/>
              </a:lnSpc>
            </a:pPr>
            <a:endParaRPr lang="en-US" sz="600" dirty="0" smtClean="0"/>
          </a:p>
          <a:p>
            <a:pPr eaLnBrk="1" hangingPunct="1">
              <a:lnSpc>
                <a:spcPct val="80000"/>
              </a:lnSpc>
            </a:pPr>
            <a:r>
              <a:rPr lang="en-US" sz="1400" dirty="0" smtClean="0"/>
              <a:t>1950—70: Excitement: Look, Ma, no hands!</a:t>
            </a:r>
          </a:p>
          <a:p>
            <a:pPr lvl="1" eaLnBrk="1" hangingPunct="1">
              <a:lnSpc>
                <a:spcPct val="80000"/>
              </a:lnSpc>
            </a:pPr>
            <a:r>
              <a:rPr lang="en-US" sz="1200" dirty="0" smtClean="0"/>
              <a:t>1950s: Early AI programs, including Samuel's checkers program, Newell &amp; Simon's Logic Theorist, Gelernter's Geometry Engine</a:t>
            </a:r>
          </a:p>
          <a:p>
            <a:pPr lvl="1" eaLnBrk="1" hangingPunct="1">
              <a:lnSpc>
                <a:spcPct val="80000"/>
              </a:lnSpc>
            </a:pPr>
            <a:r>
              <a:rPr lang="en-US" sz="1200" dirty="0" smtClean="0"/>
              <a:t>1956: Dartmouth meeting: “Artificial Intelligence” adopted</a:t>
            </a:r>
          </a:p>
          <a:p>
            <a:pPr lvl="1" eaLnBrk="1" hangingPunct="1">
              <a:lnSpc>
                <a:spcPct val="80000"/>
              </a:lnSpc>
            </a:pPr>
            <a:r>
              <a:rPr lang="en-US" sz="1200" dirty="0" smtClean="0"/>
              <a:t>1965: Robinson's complete algorithm for logical reasoning</a:t>
            </a:r>
          </a:p>
          <a:p>
            <a:pPr lvl="1" eaLnBrk="1" hangingPunct="1">
              <a:lnSpc>
                <a:spcPct val="80000"/>
              </a:lnSpc>
            </a:pPr>
            <a:endParaRPr lang="en-US" sz="600" dirty="0" smtClean="0"/>
          </a:p>
          <a:p>
            <a:pPr eaLnBrk="1" hangingPunct="1">
              <a:lnSpc>
                <a:spcPct val="80000"/>
              </a:lnSpc>
            </a:pPr>
            <a:r>
              <a:rPr lang="en-US" sz="1400" dirty="0" smtClean="0"/>
              <a:t>1970—90: Knowledge-based approaches</a:t>
            </a:r>
          </a:p>
          <a:p>
            <a:pPr lvl="1" eaLnBrk="1" hangingPunct="1">
              <a:lnSpc>
                <a:spcPct val="80000"/>
              </a:lnSpc>
            </a:pPr>
            <a:r>
              <a:rPr lang="en-US" sz="1200" dirty="0" smtClean="0"/>
              <a:t>1969—79: Early development of knowledge-based systems</a:t>
            </a:r>
          </a:p>
          <a:p>
            <a:pPr lvl="1" eaLnBrk="1" hangingPunct="1">
              <a:lnSpc>
                <a:spcPct val="80000"/>
              </a:lnSpc>
            </a:pPr>
            <a:r>
              <a:rPr lang="en-US" sz="1200" dirty="0" smtClean="0"/>
              <a:t>1980—88: Expert systems industry booms</a:t>
            </a:r>
          </a:p>
          <a:p>
            <a:pPr lvl="1" eaLnBrk="1" hangingPunct="1">
              <a:lnSpc>
                <a:spcPct val="80000"/>
              </a:lnSpc>
            </a:pPr>
            <a:r>
              <a:rPr lang="en-US" sz="1200" dirty="0" smtClean="0"/>
              <a:t>1988—93: Expert systems industry busts: “AI Winter”</a:t>
            </a:r>
          </a:p>
          <a:p>
            <a:pPr lvl="1" eaLnBrk="1" hangingPunct="1">
              <a:lnSpc>
                <a:spcPct val="80000"/>
              </a:lnSpc>
            </a:pPr>
            <a:endParaRPr lang="en-US" sz="600" dirty="0" smtClean="0"/>
          </a:p>
          <a:p>
            <a:pPr eaLnBrk="1" hangingPunct="1">
              <a:lnSpc>
                <a:spcPct val="80000"/>
              </a:lnSpc>
            </a:pPr>
            <a:r>
              <a:rPr lang="en-US" sz="1400" dirty="0" smtClean="0"/>
              <a:t>1990—: Statistical approaches</a:t>
            </a:r>
          </a:p>
          <a:p>
            <a:pPr lvl="1" eaLnBrk="1" hangingPunct="1">
              <a:lnSpc>
                <a:spcPct val="80000"/>
              </a:lnSpc>
            </a:pPr>
            <a:r>
              <a:rPr lang="en-US" sz="1200" dirty="0" smtClean="0"/>
              <a:t>Resurgence of probability, focus on uncertainty</a:t>
            </a:r>
          </a:p>
          <a:p>
            <a:pPr lvl="1" eaLnBrk="1" hangingPunct="1">
              <a:lnSpc>
                <a:spcPct val="80000"/>
              </a:lnSpc>
            </a:pPr>
            <a:r>
              <a:rPr lang="en-US" sz="1200" dirty="0" smtClean="0"/>
              <a:t>General increase in technical depth</a:t>
            </a:r>
          </a:p>
          <a:p>
            <a:pPr lvl="1" eaLnBrk="1" hangingPunct="1">
              <a:lnSpc>
                <a:spcPct val="80000"/>
              </a:lnSpc>
            </a:pPr>
            <a:r>
              <a:rPr lang="en-US" sz="1200" dirty="0" smtClean="0"/>
              <a:t>Agents and learning systems… “AI Spring”?</a:t>
            </a:r>
          </a:p>
          <a:p>
            <a:pPr eaLnBrk="1" hangingPunct="1">
              <a:lnSpc>
                <a:spcPct val="80000"/>
              </a:lnSpc>
            </a:pPr>
            <a:endParaRPr lang="en-US" sz="1000" dirty="0" smtClean="0"/>
          </a:p>
          <a:p>
            <a:pPr eaLnBrk="1" hangingPunct="1">
              <a:lnSpc>
                <a:spcPct val="80000"/>
              </a:lnSpc>
            </a:pPr>
            <a:r>
              <a:rPr lang="en-US" sz="1400" dirty="0" smtClean="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val="137776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smtClean="0">
                <a:solidFill>
                  <a:schemeClr val="tx1"/>
                </a:solidFill>
              </a:rPr>
              <a:t>Quiz: Which of the following can be done at present?</a:t>
            </a:r>
          </a:p>
          <a:p>
            <a:pPr eaLnBrk="1" hangingPunct="1">
              <a:lnSpc>
                <a:spcPct val="80000"/>
              </a:lnSpc>
            </a:pPr>
            <a:endParaRPr lang="en-US" sz="1500" dirty="0" smtClean="0">
              <a:solidFill>
                <a:schemeClr val="tx1"/>
              </a:solidFill>
            </a:endParaRPr>
          </a:p>
          <a:p>
            <a:pPr eaLnBrk="1" hangingPunct="1">
              <a:lnSpc>
                <a:spcPct val="80000"/>
              </a:lnSpc>
            </a:pPr>
            <a:r>
              <a:rPr lang="en-US" sz="1500" dirty="0" smtClean="0"/>
              <a:t>Play a decent game of table tennis?</a:t>
            </a:r>
          </a:p>
          <a:p>
            <a:pPr eaLnBrk="1" hangingPunct="1">
              <a:lnSpc>
                <a:spcPct val="80000"/>
              </a:lnSpc>
            </a:pPr>
            <a:r>
              <a:rPr lang="en-US" sz="1500" dirty="0" smtClean="0"/>
              <a:t>Play a decent game of Jeopardy?</a:t>
            </a:r>
          </a:p>
          <a:p>
            <a:pPr eaLnBrk="1" hangingPunct="1">
              <a:lnSpc>
                <a:spcPct val="80000"/>
              </a:lnSpc>
            </a:pPr>
            <a:r>
              <a:rPr lang="en-US" sz="1500" dirty="0" smtClean="0"/>
              <a:t>Drive safely along a curving mountain road?</a:t>
            </a:r>
          </a:p>
          <a:p>
            <a:pPr eaLnBrk="1" hangingPunct="1">
              <a:lnSpc>
                <a:spcPct val="80000"/>
              </a:lnSpc>
            </a:pPr>
            <a:r>
              <a:rPr lang="en-US" sz="1500" dirty="0" smtClean="0"/>
              <a:t>Drive safely along Telegraph Avenue?</a:t>
            </a:r>
          </a:p>
          <a:p>
            <a:pPr eaLnBrk="1" hangingPunct="1">
              <a:lnSpc>
                <a:spcPct val="80000"/>
              </a:lnSpc>
            </a:pPr>
            <a:r>
              <a:rPr lang="en-US" sz="1500" dirty="0" smtClean="0"/>
              <a:t>Buy a week's worth of groceries on the web?</a:t>
            </a:r>
          </a:p>
          <a:p>
            <a:pPr eaLnBrk="1" hangingPunct="1">
              <a:lnSpc>
                <a:spcPct val="80000"/>
              </a:lnSpc>
            </a:pPr>
            <a:r>
              <a:rPr lang="en-US" sz="1500" dirty="0" smtClean="0"/>
              <a:t>Buy a week's worth of groceries at Berkeley Bowl?</a:t>
            </a:r>
          </a:p>
          <a:p>
            <a:pPr eaLnBrk="1" hangingPunct="1">
              <a:lnSpc>
                <a:spcPct val="80000"/>
              </a:lnSpc>
            </a:pPr>
            <a:r>
              <a:rPr lang="en-US" sz="1500" dirty="0" smtClean="0"/>
              <a:t>Discover and prove a new mathematical theorem?</a:t>
            </a:r>
          </a:p>
          <a:p>
            <a:pPr eaLnBrk="1" hangingPunct="1">
              <a:lnSpc>
                <a:spcPct val="80000"/>
              </a:lnSpc>
            </a:pPr>
            <a:r>
              <a:rPr lang="en-US" sz="1500" dirty="0" smtClean="0"/>
              <a:t>Converse successfully with another person for an hour?</a:t>
            </a:r>
          </a:p>
          <a:p>
            <a:pPr eaLnBrk="1" hangingPunct="1">
              <a:lnSpc>
                <a:spcPct val="80000"/>
              </a:lnSpc>
            </a:pPr>
            <a:r>
              <a:rPr lang="en-US" sz="1500" dirty="0" smtClean="0"/>
              <a:t>Perform a surgical operation?</a:t>
            </a:r>
          </a:p>
          <a:p>
            <a:pPr eaLnBrk="1" hangingPunct="1">
              <a:lnSpc>
                <a:spcPct val="80000"/>
              </a:lnSpc>
            </a:pPr>
            <a:r>
              <a:rPr lang="en-US" sz="1500" dirty="0" smtClean="0"/>
              <a:t>Put away the dishes and fold the laundry?</a:t>
            </a:r>
          </a:p>
          <a:p>
            <a:pPr eaLnBrk="1" hangingPunct="1">
              <a:lnSpc>
                <a:spcPct val="80000"/>
              </a:lnSpc>
            </a:pPr>
            <a:r>
              <a:rPr lang="en-US" sz="1500" dirty="0" smtClean="0"/>
              <a:t>Translate spoken Chinese into spoken English in real time?</a:t>
            </a:r>
          </a:p>
          <a:p>
            <a:pPr eaLnBrk="1" hangingPunct="1">
              <a:lnSpc>
                <a:spcPct val="80000"/>
              </a:lnSpc>
            </a:pPr>
            <a:r>
              <a:rPr lang="en-US" sz="1500" dirty="0" smtClean="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790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4" name="Group 20"/>
          <p:cNvGrpSpPr>
            <a:grpSpLocks/>
          </p:cNvGrpSpPr>
          <p:nvPr/>
        </p:nvGrpSpPr>
        <p:grpSpPr bwMode="auto">
          <a:xfrm>
            <a:off x="628649" y="2190750"/>
            <a:ext cx="228600" cy="17145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1" name="Freeform 10"/>
          <p:cNvSpPr>
            <a:spLocks/>
          </p:cNvSpPr>
          <p:nvPr/>
        </p:nvSpPr>
        <p:spPr bwMode="auto">
          <a:xfrm>
            <a:off x="619125" y="3562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4341" y="1733550"/>
            <a:ext cx="3068150" cy="2209799"/>
          </a:xfrm>
          <a:prstGeom prst="rect">
            <a:avLst/>
          </a:prstGeom>
          <a:noFill/>
          <a:ln w="9525">
            <a:noFill/>
            <a:miter lim="800000"/>
            <a:headEnd/>
            <a:tailEnd/>
          </a:ln>
          <a:effectLst/>
        </p:spPr>
      </p:pic>
    </p:spTree>
    <p:extLst>
      <p:ext uri="{BB962C8B-B14F-4D97-AF65-F5344CB8AC3E}">
        <p14:creationId xmlns:p14="http://schemas.microsoft.com/office/powerpoint/2010/main" val="4708451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pPr>
            <a:r>
              <a:rPr lang="en-US" sz="2000" dirty="0" smtClean="0"/>
              <a:t>One day Joe Bear was hungry.  He asked his friend</a:t>
            </a:r>
          </a:p>
          <a:p>
            <a:pPr eaLnBrk="1" hangingPunct="1">
              <a:lnSpc>
                <a:spcPct val="80000"/>
              </a:lnSpc>
              <a:spcBef>
                <a:spcPts val="0"/>
              </a:spcBef>
              <a:buNone/>
            </a:pPr>
            <a:r>
              <a:rPr lang="en-US" sz="2000" dirty="0" smtClean="0"/>
              <a:t>	Irving Bird where some honey was.  Irving told him</a:t>
            </a:r>
          </a:p>
          <a:p>
            <a:pPr eaLnBrk="1" hangingPunct="1">
              <a:lnSpc>
                <a:spcPct val="80000"/>
              </a:lnSpc>
              <a:spcBef>
                <a:spcPts val="0"/>
              </a:spcBef>
              <a:buNone/>
            </a:pPr>
            <a:r>
              <a:rPr lang="en-US" sz="2000" dirty="0" smtClean="0"/>
              <a:t>	there was a beehive in the oak tree.  Joe walked to</a:t>
            </a:r>
          </a:p>
          <a:p>
            <a:pPr eaLnBrk="1" hangingPunct="1">
              <a:lnSpc>
                <a:spcPct val="80000"/>
              </a:lnSpc>
              <a:spcBef>
                <a:spcPts val="0"/>
              </a:spcBef>
              <a:buNone/>
            </a:pPr>
            <a:r>
              <a:rPr lang="en-US" sz="2000" dirty="0" smtClean="0"/>
              <a:t>	the oak tree.  He ate the beehive.  The End.</a:t>
            </a:r>
          </a:p>
          <a:p>
            <a:pPr eaLnBrk="1" hangingPunct="1">
              <a:lnSpc>
                <a:spcPct val="80000"/>
              </a:lnSpc>
            </a:pPr>
            <a:endParaRPr lang="en-US" sz="1400" dirty="0" smtClean="0"/>
          </a:p>
          <a:p>
            <a:pPr eaLnBrk="1" hangingPunct="1">
              <a:lnSpc>
                <a:spcPct val="80000"/>
              </a:lnSpc>
            </a:pPr>
            <a:r>
              <a:rPr lang="en-US" sz="2000" dirty="0" smtClean="0"/>
              <a:t>Henry Squirrel was thirsty.  He walked over to the</a:t>
            </a:r>
          </a:p>
          <a:p>
            <a:pPr eaLnBrk="1" hangingPunct="1">
              <a:lnSpc>
                <a:spcPct val="80000"/>
              </a:lnSpc>
              <a:spcBef>
                <a:spcPts val="0"/>
              </a:spcBef>
              <a:buNone/>
            </a:pPr>
            <a:r>
              <a:rPr lang="en-US" sz="2000" dirty="0" smtClean="0"/>
              <a:t>	river bank where his good friend Bill Bird was sitting.</a:t>
            </a:r>
          </a:p>
          <a:p>
            <a:pPr eaLnBrk="1" hangingPunct="1">
              <a:lnSpc>
                <a:spcPct val="80000"/>
              </a:lnSpc>
              <a:spcBef>
                <a:spcPts val="0"/>
              </a:spcBef>
              <a:buNone/>
            </a:pPr>
            <a:r>
              <a:rPr lang="en-US" sz="2000" dirty="0" smtClean="0"/>
              <a:t>	Henry	slipped and fell in the river.  Gravity drowned.</a:t>
            </a:r>
          </a:p>
          <a:p>
            <a:pPr eaLnBrk="1" hangingPunct="1">
              <a:lnSpc>
                <a:spcPct val="80000"/>
              </a:lnSpc>
              <a:spcBef>
                <a:spcPts val="0"/>
              </a:spcBef>
              <a:buNone/>
            </a:pPr>
            <a:r>
              <a:rPr lang="en-US" sz="2000" dirty="0" smtClean="0"/>
              <a:t>	The End.</a:t>
            </a:r>
          </a:p>
          <a:p>
            <a:pPr eaLnBrk="1" hangingPunct="1">
              <a:lnSpc>
                <a:spcPct val="80000"/>
              </a:lnSpc>
            </a:pPr>
            <a:endParaRPr lang="en-US" sz="1400" dirty="0" smtClean="0"/>
          </a:p>
          <a:p>
            <a:pPr eaLnBrk="1" hangingPunct="1">
              <a:lnSpc>
                <a:spcPct val="80000"/>
              </a:lnSpc>
            </a:pPr>
            <a:r>
              <a:rPr lang="en-US" sz="2000" dirty="0" smtClean="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28527" y="1063612"/>
            <a:ext cx="2986872" cy="2178075"/>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3181350" y="1047750"/>
            <a:ext cx="2381250" cy="3571875"/>
          </a:xfrm>
          <a:prstGeom prst="rect">
            <a:avLst/>
          </a:prstGeom>
          <a:noFill/>
        </p:spPr>
      </p:pic>
      <p:pic>
        <p:nvPicPr>
          <p:cNvPr id="8" name="Picture 2" descr="http://pleated-jeans.com/wp-content/uploads/2011/10/11529934470.png"/>
          <p:cNvPicPr>
            <a:picLocks noChangeAspect="1" noChangeArrowheads="1"/>
          </p:cNvPicPr>
          <p:nvPr/>
        </p:nvPicPr>
        <p:blipFill>
          <a:blip r:embed="rId4" cstate="print">
            <a:lum bright="2000"/>
          </a:blip>
          <a:srcRect t="29867" b="55200"/>
          <a:stretch>
            <a:fillRect/>
          </a:stretch>
        </p:blipFill>
        <p:spPr bwMode="auto">
          <a:xfrm>
            <a:off x="3181350" y="1581150"/>
            <a:ext cx="2381250" cy="533400"/>
          </a:xfrm>
          <a:prstGeom prst="rect">
            <a:avLst/>
          </a:prstGeom>
          <a:noFill/>
        </p:spPr>
      </p:pic>
    </p:spTree>
    <p:extLst>
      <p:ext uri="{BB962C8B-B14F-4D97-AF65-F5344CB8AC3E}">
        <p14:creationId xmlns:p14="http://schemas.microsoft.com/office/powerpoint/2010/main" val="2701215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smtClean="0"/>
              <a:t>Speech technologies (e.g. </a:t>
            </a:r>
            <a:r>
              <a:rPr lang="en-US" sz="1800" dirty="0" err="1" smtClean="0"/>
              <a:t>Siri</a:t>
            </a:r>
            <a:r>
              <a:rPr lang="en-US" sz="1800" dirty="0" smtClean="0"/>
              <a:t>)</a:t>
            </a:r>
          </a:p>
          <a:p>
            <a:pPr lvl="1" eaLnBrk="1" hangingPunct="1">
              <a:lnSpc>
                <a:spcPct val="80000"/>
              </a:lnSpc>
            </a:pPr>
            <a:r>
              <a:rPr lang="en-US" sz="1500" dirty="0" smtClean="0"/>
              <a:t>Automatic speech recognition (ASR)</a:t>
            </a:r>
          </a:p>
          <a:p>
            <a:pPr lvl="1" eaLnBrk="1" hangingPunct="1">
              <a:lnSpc>
                <a:spcPct val="80000"/>
              </a:lnSpc>
            </a:pPr>
            <a:r>
              <a:rPr lang="en-US" sz="1500" dirty="0" smtClean="0"/>
              <a:t>Text-to-speech synthesis (TTS)</a:t>
            </a:r>
          </a:p>
          <a:p>
            <a:pPr lvl="1" eaLnBrk="1" hangingPunct="1">
              <a:lnSpc>
                <a:spcPct val="80000"/>
              </a:lnSpc>
            </a:pPr>
            <a:r>
              <a:rPr lang="en-US" sz="1500" dirty="0" smtClean="0"/>
              <a:t>Dialog systems</a:t>
            </a:r>
          </a:p>
          <a:p>
            <a:pPr lvl="1" eaLnBrk="1" hangingPunct="1">
              <a:lnSpc>
                <a:spcPct val="80000"/>
              </a:lnSpc>
            </a:pPr>
            <a:endParaRPr lang="en-US" sz="1500" dirty="0" smtClean="0"/>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sp>
        <p:nvSpPr>
          <p:cNvPr id="5" name="TextBox 4"/>
          <p:cNvSpPr txBox="1"/>
          <p:nvPr/>
        </p:nvSpPr>
        <p:spPr>
          <a:xfrm>
            <a:off x="6734328" y="4835723"/>
            <a:ext cx="2409672" cy="307777"/>
          </a:xfrm>
          <a:prstGeom prst="rect">
            <a:avLst/>
          </a:prstGeom>
          <a:noFill/>
        </p:spPr>
        <p:txBody>
          <a:bodyPr wrap="none" rtlCol="0">
            <a:spAutoFit/>
          </a:bodyPr>
          <a:lstStyle/>
          <a:p>
            <a:r>
              <a:rPr lang="en-US" sz="1400" dirty="0" smtClean="0">
                <a:solidFill>
                  <a:srgbClr val="FF0000"/>
                </a:solidFill>
                <a:latin typeface="Calibri"/>
                <a:cs typeface="Calibri"/>
              </a:rPr>
              <a:t>Demo: NLP – ASR </a:t>
            </a:r>
            <a:r>
              <a:rPr lang="en-US" sz="1400" dirty="0" err="1" smtClean="0">
                <a:solidFill>
                  <a:srgbClr val="FF0000"/>
                </a:solidFill>
                <a:latin typeface="Calibri"/>
                <a:cs typeface="Calibri"/>
              </a:rPr>
              <a:t>tvsample.avi</a:t>
            </a:r>
            <a:endParaRPr lang="en-US" sz="1400" dirty="0">
              <a:solidFill>
                <a:srgbClr val="FF0000"/>
              </a:solidFill>
              <a:latin typeface="Calibri"/>
              <a:cs typeface="Calibri"/>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Course Staff</a:t>
            </a:r>
          </a:p>
        </p:txBody>
      </p:sp>
      <p:sp>
        <p:nvSpPr>
          <p:cNvPr id="7172" name="Text Box 14"/>
          <p:cNvSpPr txBox="1">
            <a:spLocks noChangeArrowheads="1"/>
          </p:cNvSpPr>
          <p:nvPr/>
        </p:nvSpPr>
        <p:spPr bwMode="auto">
          <a:xfrm>
            <a:off x="609600" y="3409950"/>
            <a:ext cx="1219200" cy="315469"/>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600" dirty="0"/>
              <a:t>Dan Klein</a:t>
            </a:r>
          </a:p>
        </p:txBody>
      </p:sp>
      <p:sp>
        <p:nvSpPr>
          <p:cNvPr id="7174" name="Text Box 19"/>
          <p:cNvSpPr txBox="1">
            <a:spLocks noChangeArrowheads="1"/>
          </p:cNvSpPr>
          <p:nvPr/>
        </p:nvSpPr>
        <p:spPr bwMode="auto">
          <a:xfrm>
            <a:off x="3943350" y="862212"/>
            <a:ext cx="2457450" cy="346247"/>
          </a:xfrm>
          <a:prstGeom prst="rect">
            <a:avLst/>
          </a:prstGeom>
          <a:noFill/>
          <a:ln w="9525">
            <a:noFill/>
            <a:miter lim="800000"/>
            <a:headEnd/>
            <a:tailEnd/>
          </a:ln>
        </p:spPr>
        <p:txBody>
          <a:bodyPr lIns="68579" tIns="34289" rIns="68579" bIns="34289">
            <a:spAutoFit/>
          </a:bodyPr>
          <a:lstStyle/>
          <a:p>
            <a:pPr>
              <a:spcBef>
                <a:spcPct val="50000"/>
              </a:spcBef>
            </a:pPr>
            <a:r>
              <a:rPr lang="en-US" dirty="0"/>
              <a:t>GSIs</a:t>
            </a:r>
          </a:p>
        </p:txBody>
      </p:sp>
      <p:sp>
        <p:nvSpPr>
          <p:cNvPr id="7175" name="Line 20"/>
          <p:cNvSpPr>
            <a:spLocks noChangeShapeType="1"/>
          </p:cNvSpPr>
          <p:nvPr/>
        </p:nvSpPr>
        <p:spPr bwMode="auto">
          <a:xfrm>
            <a:off x="3962400" y="1208458"/>
            <a:ext cx="4495800" cy="0"/>
          </a:xfrm>
          <a:prstGeom prst="line">
            <a:avLst/>
          </a:prstGeom>
          <a:noFill/>
          <a:ln w="38100">
            <a:solidFill>
              <a:schemeClr val="tx1"/>
            </a:solidFill>
            <a:round/>
            <a:headEnd/>
            <a:tailEnd/>
          </a:ln>
        </p:spPr>
        <p:txBody>
          <a:bodyPr lIns="68579" tIns="34289" rIns="68579" bIns="34289"/>
          <a:lstStyle/>
          <a:p>
            <a:endParaRPr lang="en-US"/>
          </a:p>
        </p:txBody>
      </p:sp>
      <p:sp>
        <p:nvSpPr>
          <p:cNvPr id="7176" name="Text Box 21"/>
          <p:cNvSpPr txBox="1">
            <a:spLocks noChangeArrowheads="1"/>
          </p:cNvSpPr>
          <p:nvPr/>
        </p:nvSpPr>
        <p:spPr bwMode="auto">
          <a:xfrm>
            <a:off x="533400" y="1276350"/>
            <a:ext cx="2457450" cy="346247"/>
          </a:xfrm>
          <a:prstGeom prst="rect">
            <a:avLst/>
          </a:prstGeom>
          <a:noFill/>
          <a:ln w="9525">
            <a:noFill/>
            <a:miter lim="800000"/>
            <a:headEnd/>
            <a:tailEnd/>
          </a:ln>
        </p:spPr>
        <p:txBody>
          <a:bodyPr lIns="68579" tIns="34289" rIns="68579" bIns="34289">
            <a:spAutoFit/>
          </a:bodyPr>
          <a:lstStyle/>
          <a:p>
            <a:pPr>
              <a:spcBef>
                <a:spcPct val="50000"/>
              </a:spcBef>
            </a:pPr>
            <a:r>
              <a:rPr lang="en-US" dirty="0" smtClean="0"/>
              <a:t>Professors</a:t>
            </a:r>
            <a:endParaRPr lang="en-US" dirty="0"/>
          </a:p>
        </p:txBody>
      </p:sp>
      <p:sp>
        <p:nvSpPr>
          <p:cNvPr id="7177" name="Line 22"/>
          <p:cNvSpPr>
            <a:spLocks noChangeShapeType="1"/>
          </p:cNvSpPr>
          <p:nvPr/>
        </p:nvSpPr>
        <p:spPr bwMode="auto">
          <a:xfrm>
            <a:off x="590550" y="1619250"/>
            <a:ext cx="2609850" cy="0"/>
          </a:xfrm>
          <a:prstGeom prst="line">
            <a:avLst/>
          </a:prstGeom>
          <a:noFill/>
          <a:ln w="38100">
            <a:solidFill>
              <a:schemeClr val="tx1"/>
            </a:solidFill>
            <a:round/>
            <a:headEnd/>
            <a:tailEnd/>
          </a:ln>
        </p:spPr>
        <p:txBody>
          <a:bodyPr lIns="68579" tIns="34289" rIns="68579" bIns="34289"/>
          <a:lstStyle/>
          <a:p>
            <a:endParaRPr lang="en-US"/>
          </a:p>
        </p:txBody>
      </p:sp>
      <p:sp>
        <p:nvSpPr>
          <p:cNvPr id="7178" name="Text Box 31"/>
          <p:cNvSpPr txBox="1">
            <a:spLocks noChangeArrowheads="1"/>
          </p:cNvSpPr>
          <p:nvPr/>
        </p:nvSpPr>
        <p:spPr bwMode="auto">
          <a:xfrm>
            <a:off x="5086350" y="2538612"/>
            <a:ext cx="108585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dirty="0" smtClean="0"/>
              <a:t>James Ferguson</a:t>
            </a:r>
            <a:endParaRPr lang="en-US" sz="1500" dirty="0"/>
          </a:p>
        </p:txBody>
      </p:sp>
      <p:sp>
        <p:nvSpPr>
          <p:cNvPr id="7179" name="Text Box 33"/>
          <p:cNvSpPr txBox="1">
            <a:spLocks noChangeArrowheads="1"/>
          </p:cNvSpPr>
          <p:nvPr/>
        </p:nvSpPr>
        <p:spPr bwMode="auto">
          <a:xfrm>
            <a:off x="6388925" y="2538612"/>
            <a:ext cx="91440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dirty="0" smtClean="0"/>
              <a:t>Sergey </a:t>
            </a:r>
            <a:r>
              <a:rPr lang="en-US" sz="1500" dirty="0" err="1" smtClean="0"/>
              <a:t>Karayev</a:t>
            </a:r>
            <a:endParaRPr lang="en-US" sz="1500" dirty="0"/>
          </a:p>
        </p:txBody>
      </p:sp>
      <p:sp>
        <p:nvSpPr>
          <p:cNvPr id="7180" name="Text Box 31"/>
          <p:cNvSpPr txBox="1">
            <a:spLocks noChangeArrowheads="1"/>
          </p:cNvSpPr>
          <p:nvPr/>
        </p:nvSpPr>
        <p:spPr bwMode="auto">
          <a:xfrm>
            <a:off x="3962400" y="2538612"/>
            <a:ext cx="914400" cy="300080"/>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500" dirty="0" smtClean="0"/>
              <a:t>John Du</a:t>
            </a:r>
            <a:endParaRPr lang="en-US" sz="1500" dirty="0"/>
          </a:p>
        </p:txBody>
      </p:sp>
      <p:sp>
        <p:nvSpPr>
          <p:cNvPr id="7182" name="Text Box 33"/>
          <p:cNvSpPr txBox="1">
            <a:spLocks noChangeArrowheads="1"/>
          </p:cNvSpPr>
          <p:nvPr/>
        </p:nvSpPr>
        <p:spPr bwMode="auto">
          <a:xfrm>
            <a:off x="7505700" y="2538612"/>
            <a:ext cx="102870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dirty="0" smtClean="0"/>
              <a:t>Michael Liang</a:t>
            </a:r>
            <a:endParaRPr lang="en-US" sz="1500" dirty="0"/>
          </a:p>
        </p:txBody>
      </p:sp>
      <p:sp>
        <p:nvSpPr>
          <p:cNvPr id="7186" name="AutoShape 27" descr="https://mail.google.com/mail/?attid=0.1&amp;disp=emb&amp;view=att&amp;th=131fd6676327baa7"/>
          <p:cNvSpPr>
            <a:spLocks noChangeAspect="1" noChangeArrowheads="1"/>
          </p:cNvSpPr>
          <p:nvPr/>
        </p:nvSpPr>
        <p:spPr bwMode="auto">
          <a:xfrm>
            <a:off x="47625" y="-102394"/>
            <a:ext cx="228600" cy="228600"/>
          </a:xfrm>
          <a:prstGeom prst="rect">
            <a:avLst/>
          </a:prstGeom>
          <a:noFill/>
          <a:ln w="9525">
            <a:noFill/>
            <a:miter lim="800000"/>
            <a:headEnd/>
            <a:tailEnd/>
          </a:ln>
        </p:spPr>
        <p:txBody>
          <a:bodyPr lIns="68579" tIns="34289" rIns="68579" bIns="34289"/>
          <a:lstStyle/>
          <a:p>
            <a:endParaRPr lang="en-US"/>
          </a:p>
        </p:txBody>
      </p:sp>
      <p:sp>
        <p:nvSpPr>
          <p:cNvPr id="7187" name="AutoShape 29" descr="https://mail.google.com/mail/?attid=0.1&amp;disp=emb&amp;view=att&amp;th=131fd6676327baa7"/>
          <p:cNvSpPr>
            <a:spLocks noChangeAspect="1" noChangeArrowheads="1"/>
          </p:cNvSpPr>
          <p:nvPr/>
        </p:nvSpPr>
        <p:spPr bwMode="auto">
          <a:xfrm>
            <a:off x="47625" y="-102394"/>
            <a:ext cx="228600" cy="228600"/>
          </a:xfrm>
          <a:prstGeom prst="rect">
            <a:avLst/>
          </a:prstGeom>
          <a:noFill/>
          <a:ln w="9525">
            <a:noFill/>
            <a:miter lim="800000"/>
            <a:headEnd/>
            <a:tailEnd/>
          </a:ln>
        </p:spPr>
        <p:txBody>
          <a:bodyPr lIns="68579" tIns="34289" rIns="68579" bIns="34289"/>
          <a:lstStyle/>
          <a:p>
            <a:endParaRPr lang="en-US"/>
          </a:p>
        </p:txBody>
      </p:sp>
      <p:pic>
        <p:nvPicPr>
          <p:cNvPr id="10242" name="Picture 2" descr="http://www.cs.berkeley.edu/~pabbeel/images/pieter0.png">
            <a:hlinkClick r:id="rId3"/>
          </p:cNvPr>
          <p:cNvPicPr>
            <a:picLocks noChangeAspect="1" noChangeArrowheads="1"/>
          </p:cNvPicPr>
          <p:nvPr/>
        </p:nvPicPr>
        <p:blipFill>
          <a:blip r:embed="rId4" cstate="print"/>
          <a:srcRect b="4000"/>
          <a:stretch>
            <a:fillRect/>
          </a:stretch>
        </p:blipFill>
        <p:spPr bwMode="auto">
          <a:xfrm>
            <a:off x="2057399" y="1733550"/>
            <a:ext cx="1143000" cy="1600200"/>
          </a:xfrm>
          <a:prstGeom prst="rect">
            <a:avLst/>
          </a:prstGeom>
          <a:noFill/>
        </p:spPr>
      </p:pic>
      <p:pic>
        <p:nvPicPr>
          <p:cNvPr id="10244" name="Picture 4" descr="http://www.cs.berkeley.edu/~klein/images/dan_klein_09.jpg"/>
          <p:cNvPicPr>
            <a:picLocks noChangeAspect="1" noChangeArrowheads="1"/>
          </p:cNvPicPr>
          <p:nvPr/>
        </p:nvPicPr>
        <p:blipFill>
          <a:blip r:embed="rId5" cstate="print"/>
          <a:srcRect b="568"/>
          <a:stretch>
            <a:fillRect/>
          </a:stretch>
        </p:blipFill>
        <p:spPr bwMode="auto">
          <a:xfrm>
            <a:off x="609600" y="1733550"/>
            <a:ext cx="1219199" cy="1600200"/>
          </a:xfrm>
          <a:prstGeom prst="rect">
            <a:avLst/>
          </a:prstGeom>
          <a:noFill/>
        </p:spPr>
      </p:pic>
      <p:sp>
        <p:nvSpPr>
          <p:cNvPr id="28" name="Text Box 14"/>
          <p:cNvSpPr txBox="1">
            <a:spLocks noChangeArrowheads="1"/>
          </p:cNvSpPr>
          <p:nvPr/>
        </p:nvSpPr>
        <p:spPr bwMode="auto">
          <a:xfrm>
            <a:off x="1905000" y="3409950"/>
            <a:ext cx="1447800" cy="315469"/>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600" dirty="0" smtClean="0"/>
              <a:t>Pieter </a:t>
            </a:r>
            <a:r>
              <a:rPr lang="en-US" sz="1600" dirty="0" err="1" smtClean="0"/>
              <a:t>Abbeel</a:t>
            </a:r>
            <a:endParaRPr lang="en-US" sz="1600" dirty="0"/>
          </a:p>
        </p:txBody>
      </p:sp>
      <p:pic>
        <p:nvPicPr>
          <p:cNvPr id="10249" name="Picture 9" descr="http://www.cs.berkeley.edu/~sgupta/Media/transparent.gif"/>
          <p:cNvPicPr>
            <a:picLocks noChangeAspect="1" noChangeArrowheads="1"/>
          </p:cNvPicPr>
          <p:nvPr/>
        </p:nvPicPr>
        <p:blipFill>
          <a:blip r:embed="rId6"/>
          <a:srcRect/>
          <a:stretch>
            <a:fillRect/>
          </a:stretch>
        </p:blipFill>
        <p:spPr bwMode="auto">
          <a:xfrm>
            <a:off x="63500" y="-136525"/>
            <a:ext cx="9525" cy="9525"/>
          </a:xfrm>
          <a:prstGeom prst="rect">
            <a:avLst/>
          </a:prstGeom>
          <a:noFill/>
        </p:spPr>
      </p:pic>
      <p:pic>
        <p:nvPicPr>
          <p:cNvPr id="10251" name="Picture 11" descr="http://www.cs.berkeley.edu/~sgupta/Media/transparent.gif"/>
          <p:cNvPicPr>
            <a:picLocks noChangeAspect="1" noChangeArrowheads="1"/>
          </p:cNvPicPr>
          <p:nvPr/>
        </p:nvPicPr>
        <p:blipFill>
          <a:blip r:embed="rId6"/>
          <a:srcRect/>
          <a:stretch>
            <a:fillRect/>
          </a:stretch>
        </p:blipFill>
        <p:spPr bwMode="auto">
          <a:xfrm>
            <a:off x="63500" y="-136525"/>
            <a:ext cx="9525" cy="9525"/>
          </a:xfrm>
          <a:prstGeom prst="rect">
            <a:avLst/>
          </a:prstGeom>
          <a:noFill/>
        </p:spPr>
      </p:pic>
      <p:pic>
        <p:nvPicPr>
          <p:cNvPr id="10253" name="Picture 13" descr="http://www.cs.berkeley.edu/~sgupta/Media/transparent.gif"/>
          <p:cNvPicPr>
            <a:picLocks noChangeAspect="1" noChangeArrowheads="1"/>
          </p:cNvPicPr>
          <p:nvPr/>
        </p:nvPicPr>
        <p:blipFill>
          <a:blip r:embed="rId6"/>
          <a:srcRect/>
          <a:stretch>
            <a:fillRect/>
          </a:stretch>
        </p:blipFill>
        <p:spPr bwMode="auto">
          <a:xfrm>
            <a:off x="63500" y="-136525"/>
            <a:ext cx="9525" cy="9525"/>
          </a:xfrm>
          <a:prstGeom prst="rect">
            <a:avLst/>
          </a:prstGeom>
          <a:noFill/>
        </p:spPr>
      </p:pic>
      <p:sp>
        <p:nvSpPr>
          <p:cNvPr id="27" name="Text Box 31"/>
          <p:cNvSpPr txBox="1">
            <a:spLocks noChangeArrowheads="1"/>
          </p:cNvSpPr>
          <p:nvPr/>
        </p:nvSpPr>
        <p:spPr bwMode="auto">
          <a:xfrm>
            <a:off x="5086350" y="4407987"/>
            <a:ext cx="108585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dirty="0" smtClean="0"/>
              <a:t>Evan </a:t>
            </a:r>
            <a:r>
              <a:rPr lang="en-US" sz="1500" dirty="0" err="1" smtClean="0"/>
              <a:t>Shelhamer</a:t>
            </a:r>
            <a:endParaRPr lang="en-US" sz="1500" dirty="0"/>
          </a:p>
        </p:txBody>
      </p:sp>
      <p:sp>
        <p:nvSpPr>
          <p:cNvPr id="29" name="Text Box 33"/>
          <p:cNvSpPr txBox="1">
            <a:spLocks noChangeArrowheads="1"/>
          </p:cNvSpPr>
          <p:nvPr/>
        </p:nvSpPr>
        <p:spPr bwMode="auto">
          <a:xfrm>
            <a:off x="6400800" y="4407987"/>
            <a:ext cx="91440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dirty="0" smtClean="0"/>
              <a:t>Alvin Wong</a:t>
            </a:r>
            <a:endParaRPr lang="en-US" sz="1500" dirty="0"/>
          </a:p>
        </p:txBody>
      </p:sp>
      <p:sp>
        <p:nvSpPr>
          <p:cNvPr id="30" name="Text Box 31"/>
          <p:cNvSpPr txBox="1">
            <a:spLocks noChangeArrowheads="1"/>
          </p:cNvSpPr>
          <p:nvPr/>
        </p:nvSpPr>
        <p:spPr bwMode="auto">
          <a:xfrm>
            <a:off x="3921825" y="4407987"/>
            <a:ext cx="990600" cy="53091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500" dirty="0" err="1" smtClean="0"/>
              <a:t>Teodor</a:t>
            </a:r>
            <a:r>
              <a:rPr lang="en-US" sz="1500" dirty="0" smtClean="0"/>
              <a:t> Moldovan</a:t>
            </a:r>
            <a:endParaRPr lang="en-US" sz="1500" dirty="0"/>
          </a:p>
        </p:txBody>
      </p:sp>
      <p:sp>
        <p:nvSpPr>
          <p:cNvPr id="31" name="Text Box 33"/>
          <p:cNvSpPr txBox="1">
            <a:spLocks noChangeArrowheads="1"/>
          </p:cNvSpPr>
          <p:nvPr/>
        </p:nvSpPr>
        <p:spPr bwMode="auto">
          <a:xfrm>
            <a:off x="7505700" y="4407987"/>
            <a:ext cx="102870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dirty="0" err="1" smtClean="0"/>
              <a:t>Ning</a:t>
            </a:r>
            <a:r>
              <a:rPr lang="en-US" sz="1500" dirty="0" smtClean="0"/>
              <a:t> Zhang</a:t>
            </a:r>
            <a:endParaRPr lang="en-US" sz="1500" dirty="0"/>
          </a:p>
        </p:txBody>
      </p:sp>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43350" y="1302851"/>
            <a:ext cx="933450" cy="124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500" t="31564" r="25000" b="26366"/>
          <a:stretch/>
        </p:blipFill>
        <p:spPr bwMode="auto">
          <a:xfrm>
            <a:off x="7550831" y="1319413"/>
            <a:ext cx="936069" cy="124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9">
            <a:extLst>
              <a:ext uri="{28A0092B-C50C-407E-A947-70E740481C1C}">
                <a14:useLocalDpi xmlns:a14="http://schemas.microsoft.com/office/drawing/2010/main" val="0"/>
              </a:ext>
            </a:extLst>
          </a:blip>
          <a:srcRect l="10320" r="15326"/>
          <a:stretch/>
        </p:blipFill>
        <p:spPr bwMode="auto">
          <a:xfrm>
            <a:off x="5171339" y="1307275"/>
            <a:ext cx="924661" cy="124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455" t="7610" r="16711" b="10730"/>
          <a:stretch/>
        </p:blipFill>
        <p:spPr bwMode="auto">
          <a:xfrm>
            <a:off x="6406543" y="1303359"/>
            <a:ext cx="896782" cy="124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4493" t="23392" r="21846" b="8909"/>
          <a:stretch/>
        </p:blipFill>
        <p:spPr bwMode="auto">
          <a:xfrm>
            <a:off x="5181600" y="3202148"/>
            <a:ext cx="877077" cy="124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2">
            <a:extLst>
              <a:ext uri="{28A0092B-C50C-407E-A947-70E740481C1C}">
                <a14:useLocalDpi xmlns:a14="http://schemas.microsoft.com/office/drawing/2010/main" val="0"/>
              </a:ext>
            </a:extLst>
          </a:blip>
          <a:srcRect l="19318" t="11075" r="17857"/>
          <a:stretch/>
        </p:blipFill>
        <p:spPr bwMode="auto">
          <a:xfrm>
            <a:off x="6412675" y="3202148"/>
            <a:ext cx="878579" cy="124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5187" t="16872" r="38501" b="29178"/>
          <a:stretch/>
        </p:blipFill>
        <p:spPr bwMode="auto">
          <a:xfrm>
            <a:off x="7542515" y="3198175"/>
            <a:ext cx="915685" cy="124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175" t="10233" r="10233" b="8247"/>
          <a:stretch/>
        </p:blipFill>
        <p:spPr bwMode="auto">
          <a:xfrm rot="5400000">
            <a:off x="3792586" y="3369556"/>
            <a:ext cx="1243584" cy="901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6013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smtClean="0"/>
              <a:t>Speech technologies (e.g. </a:t>
            </a:r>
            <a:r>
              <a:rPr lang="en-US" sz="1800" dirty="0" err="1" smtClean="0"/>
              <a:t>Siri</a:t>
            </a:r>
            <a:r>
              <a:rPr lang="en-US" sz="1800" dirty="0" smtClean="0"/>
              <a:t>)</a:t>
            </a:r>
          </a:p>
          <a:p>
            <a:pPr lvl="1" eaLnBrk="1" hangingPunct="1">
              <a:lnSpc>
                <a:spcPct val="80000"/>
              </a:lnSpc>
            </a:pPr>
            <a:r>
              <a:rPr lang="en-US" sz="1500" dirty="0" smtClean="0"/>
              <a:t>Automatic speech recognition (ASR)</a:t>
            </a:r>
          </a:p>
          <a:p>
            <a:pPr lvl="1" eaLnBrk="1" hangingPunct="1">
              <a:lnSpc>
                <a:spcPct val="80000"/>
              </a:lnSpc>
            </a:pPr>
            <a:r>
              <a:rPr lang="en-US" sz="1500" dirty="0" smtClean="0"/>
              <a:t>Text-to-speech synthesis (TTS)</a:t>
            </a:r>
          </a:p>
          <a:p>
            <a:pPr lvl="1" eaLnBrk="1" hangingPunct="1">
              <a:lnSpc>
                <a:spcPct val="80000"/>
              </a:lnSpc>
            </a:pPr>
            <a:r>
              <a:rPr lang="en-US" sz="1500" dirty="0" smtClean="0"/>
              <a:t>Dialog systems</a:t>
            </a:r>
          </a:p>
          <a:p>
            <a:pPr lvl="1" eaLnBrk="1" hangingPunct="1">
              <a:lnSpc>
                <a:spcPct val="80000"/>
              </a:lnSpc>
            </a:pPr>
            <a:endParaRPr lang="en-US" sz="1500" dirty="0" smtClean="0"/>
          </a:p>
          <a:p>
            <a:pPr eaLnBrk="1" hangingPunct="1">
              <a:lnSpc>
                <a:spcPct val="80000"/>
              </a:lnSpc>
            </a:pPr>
            <a:r>
              <a:rPr lang="en-US" sz="1800" dirty="0" smtClean="0"/>
              <a:t>Language processing technologies</a:t>
            </a:r>
          </a:p>
          <a:p>
            <a:pPr lvl="1" eaLnBrk="1" hangingPunct="1">
              <a:lnSpc>
                <a:spcPct val="80000"/>
              </a:lnSpc>
            </a:pPr>
            <a:r>
              <a:rPr lang="en-US" sz="1500" dirty="0" smtClean="0"/>
              <a:t>Question answering</a:t>
            </a:r>
          </a:p>
          <a:p>
            <a:pPr lvl="1" eaLnBrk="1" hangingPunct="1">
              <a:lnSpc>
                <a:spcPct val="80000"/>
              </a:lnSpc>
            </a:pPr>
            <a:r>
              <a:rPr lang="en-US" sz="1500" dirty="0" smtClean="0"/>
              <a:t>Machine translation</a:t>
            </a:r>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buFont typeface="Wingdings" pitchFamily="2" charset="2"/>
              <a:buNone/>
            </a:pPr>
            <a:r>
              <a:rPr lang="en-US" sz="1500" dirty="0" smtClean="0"/>
              <a:t>	</a:t>
            </a:r>
          </a:p>
          <a:p>
            <a:pPr lvl="1" eaLnBrk="1" hangingPunct="1">
              <a:lnSpc>
                <a:spcPct val="80000"/>
              </a:lnSpc>
            </a:pPr>
            <a:endParaRPr lang="en-US" sz="1500" dirty="0" smtClean="0"/>
          </a:p>
          <a:p>
            <a:pPr lvl="1" eaLnBrk="1" hangingPunct="1">
              <a:lnSpc>
                <a:spcPct val="80000"/>
              </a:lnSpc>
            </a:pPr>
            <a:r>
              <a:rPr lang="en-US" sz="1500" dirty="0" smtClean="0"/>
              <a:t>Web search</a:t>
            </a:r>
          </a:p>
          <a:p>
            <a:pPr lvl="1" eaLnBrk="1" hangingPunct="1">
              <a:lnSpc>
                <a:spcPct val="80000"/>
              </a:lnSpc>
            </a:pPr>
            <a:r>
              <a:rPr lang="en-US" sz="1500" dirty="0" smtClean="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495300" y="2234803"/>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smtClean="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smtClean="0">
                <a:latin typeface="Calibri"/>
                <a:cs typeface="Calibri"/>
              </a:rPr>
              <a:t>Images </a:t>
            </a:r>
            <a:r>
              <a:rPr lang="en-US" sz="1100" dirty="0">
                <a:latin typeface="Calibri"/>
                <a:cs typeface="Calibri"/>
              </a:rPr>
              <a:t>from Erik </a:t>
            </a:r>
            <a:r>
              <a:rPr lang="en-US" sz="1100" dirty="0" err="1" smtClean="0">
                <a:latin typeface="Calibri"/>
                <a:cs typeface="Calibri"/>
              </a:rPr>
              <a:t>Sudderth</a:t>
            </a:r>
            <a:r>
              <a:rPr lang="en-US" sz="1100" dirty="0" smtClean="0">
                <a:latin typeface="Calibri"/>
                <a:cs typeface="Calibri"/>
              </a:rPr>
              <a:t> (left), </a:t>
            </a:r>
            <a:r>
              <a:rPr lang="en-US" sz="1100" dirty="0" err="1" smtClean="0">
                <a:latin typeface="Calibri"/>
                <a:cs typeface="Calibri"/>
              </a:rPr>
              <a:t>wikipedia</a:t>
            </a:r>
            <a:r>
              <a:rPr lang="en-US" sz="1100" dirty="0" smtClean="0">
                <a:latin typeface="Calibri"/>
                <a:cs typeface="Calibri"/>
              </a:rPr>
              <a:t> (right)</a:t>
            </a:r>
            <a:endParaRPr lang="en-US" sz="1100" dirty="0">
              <a:latin typeface="Calibri"/>
              <a:cs typeface="Calibri"/>
            </a:endParaRP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a:t>
            </a:r>
            <a:r>
              <a:rPr lang="en-US" dirty="0" smtClean="0">
                <a:solidFill>
                  <a:schemeClr val="accent6"/>
                </a:solidFill>
                <a:latin typeface="Calibri"/>
                <a:cs typeface="Calibri"/>
              </a:rPr>
              <a:t>face recognition</a:t>
            </a:r>
            <a:endParaRPr lang="en-US" dirty="0">
              <a:solidFill>
                <a:schemeClr val="accent6"/>
              </a:solidFill>
              <a:latin typeface="Calibri"/>
              <a:cs typeface="Calibri"/>
            </a:endParaRP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classification</a:t>
            </a:r>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6324600" y="895350"/>
            <a:ext cx="1833880" cy="14478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6324600" y="2419350"/>
            <a:ext cx="1828800" cy="1472859"/>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3886200" y="1123950"/>
            <a:ext cx="2286000" cy="789657"/>
          </a:xfrm>
          <a:prstGeom prst="rect">
            <a:avLst/>
          </a:prstGeom>
          <a:noFill/>
        </p:spPr>
      </p:pic>
      <p:sp>
        <p:nvSpPr>
          <p:cNvPr id="9" name="TextBox 8"/>
          <p:cNvSpPr txBox="1"/>
          <p:nvPr/>
        </p:nvSpPr>
        <p:spPr>
          <a:xfrm>
            <a:off x="6088155" y="4476750"/>
            <a:ext cx="2821255" cy="307777"/>
          </a:xfrm>
          <a:prstGeom prst="rect">
            <a:avLst/>
          </a:prstGeom>
          <a:noFill/>
        </p:spPr>
        <p:txBody>
          <a:bodyPr wrap="none" rtlCol="0">
            <a:spAutoFit/>
          </a:bodyPr>
          <a:lstStyle/>
          <a:p>
            <a:r>
              <a:rPr lang="en-US" sz="1400" dirty="0" smtClean="0">
                <a:solidFill>
                  <a:srgbClr val="FF0000"/>
                </a:solidFill>
                <a:latin typeface="Calibri"/>
                <a:cs typeface="Calibri"/>
              </a:rPr>
              <a:t>Demo1: VISION – lec_1_t2_video.flv</a:t>
            </a:r>
            <a:endParaRPr lang="en-US" sz="1400" dirty="0">
              <a:solidFill>
                <a:srgbClr val="FF0000"/>
              </a:solidFill>
              <a:latin typeface="Calibri"/>
              <a:cs typeface="Calibri"/>
            </a:endParaRPr>
          </a:p>
        </p:txBody>
      </p:sp>
      <p:sp>
        <p:nvSpPr>
          <p:cNvPr id="10" name="TextBox 9"/>
          <p:cNvSpPr txBox="1"/>
          <p:nvPr/>
        </p:nvSpPr>
        <p:spPr>
          <a:xfrm>
            <a:off x="6088155" y="4778573"/>
            <a:ext cx="3055845" cy="307777"/>
          </a:xfrm>
          <a:prstGeom prst="rect">
            <a:avLst/>
          </a:prstGeom>
          <a:noFill/>
        </p:spPr>
        <p:txBody>
          <a:bodyPr wrap="none" rtlCol="0">
            <a:spAutoFit/>
          </a:bodyPr>
          <a:lstStyle/>
          <a:p>
            <a:r>
              <a:rPr lang="en-US" sz="1400" dirty="0" smtClean="0">
                <a:solidFill>
                  <a:srgbClr val="FF0000"/>
                </a:solidFill>
                <a:latin typeface="Calibri"/>
                <a:cs typeface="Calibri"/>
              </a:rPr>
              <a:t>Demo2: VISION – lec_1_obj_rec_0.mpg</a:t>
            </a:r>
            <a:endParaRPr lang="en-US" sz="1400" dirty="0">
              <a:solidFill>
                <a:srgbClr val="FF0000"/>
              </a:solidFill>
              <a:latin typeface="Calibri"/>
              <a:cs typeface="Calibri"/>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smtClean="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smtClean="0">
                <a:solidFill>
                  <a:schemeClr val="tx1"/>
                </a:solidFill>
              </a:rPr>
              <a:t>Robotics</a:t>
            </a:r>
          </a:p>
          <a:p>
            <a:pPr lvl="1" eaLnBrk="1" hangingPunct="1">
              <a:lnSpc>
                <a:spcPct val="80000"/>
              </a:lnSpc>
            </a:pPr>
            <a:r>
              <a:rPr lang="en-US" sz="1400" dirty="0" smtClean="0"/>
              <a:t>Part mech. eng.</a:t>
            </a:r>
          </a:p>
          <a:p>
            <a:pPr lvl="1" eaLnBrk="1" hangingPunct="1">
              <a:lnSpc>
                <a:spcPct val="80000"/>
              </a:lnSpc>
            </a:pPr>
            <a:r>
              <a:rPr lang="en-US" sz="1400" dirty="0" smtClean="0"/>
              <a:t>Part AI</a:t>
            </a:r>
          </a:p>
          <a:p>
            <a:pPr lvl="1" eaLnBrk="1" hangingPunct="1">
              <a:lnSpc>
                <a:spcPct val="80000"/>
              </a:lnSpc>
            </a:pPr>
            <a:r>
              <a:rPr lang="en-US" sz="1400" dirty="0" smtClean="0"/>
              <a:t>Reality much</a:t>
            </a:r>
          </a:p>
          <a:p>
            <a:pPr lvl="1" eaLnBrk="1" hangingPunct="1">
              <a:lnSpc>
                <a:spcPct val="80000"/>
              </a:lnSpc>
              <a:buFont typeface="Wingdings" pitchFamily="2" charset="2"/>
              <a:buNone/>
            </a:pPr>
            <a:r>
              <a:rPr lang="en-US" sz="1400" dirty="0" smtClean="0"/>
              <a:t>	harder than</a:t>
            </a:r>
          </a:p>
          <a:p>
            <a:pPr lvl="1" eaLnBrk="1" hangingPunct="1">
              <a:lnSpc>
                <a:spcPct val="80000"/>
              </a:lnSpc>
              <a:buFont typeface="Wingdings" pitchFamily="2" charset="2"/>
              <a:buNone/>
            </a:pPr>
            <a:r>
              <a:rPr lang="en-US" sz="1400" dirty="0" smtClean="0"/>
              <a:t>	simulations!</a:t>
            </a:r>
          </a:p>
          <a:p>
            <a:pPr lvl="1" eaLnBrk="1" hangingPunct="1">
              <a:lnSpc>
                <a:spcPct val="80000"/>
              </a:lnSpc>
            </a:pPr>
            <a:endParaRPr lang="en-US" sz="1400" dirty="0" smtClean="0"/>
          </a:p>
          <a:p>
            <a:pPr eaLnBrk="1" hangingPunct="1">
              <a:lnSpc>
                <a:spcPct val="80000"/>
              </a:lnSpc>
            </a:pPr>
            <a:r>
              <a:rPr lang="en-US" sz="1500" dirty="0" smtClean="0">
                <a:solidFill>
                  <a:schemeClr val="tx1"/>
                </a:solidFill>
              </a:rPr>
              <a:t>Technologies</a:t>
            </a:r>
          </a:p>
          <a:p>
            <a:pPr lvl="1" eaLnBrk="1" hangingPunct="1">
              <a:lnSpc>
                <a:spcPct val="80000"/>
              </a:lnSpc>
            </a:pPr>
            <a:r>
              <a:rPr lang="en-US" sz="1400" dirty="0" smtClean="0"/>
              <a:t>Vehicles</a:t>
            </a:r>
          </a:p>
          <a:p>
            <a:pPr lvl="1" eaLnBrk="1" hangingPunct="1">
              <a:lnSpc>
                <a:spcPct val="80000"/>
              </a:lnSpc>
            </a:pPr>
            <a:r>
              <a:rPr lang="en-US" sz="1400" dirty="0" smtClean="0"/>
              <a:t>Rescue</a:t>
            </a:r>
          </a:p>
          <a:p>
            <a:pPr lvl="1" eaLnBrk="1" hangingPunct="1">
              <a:lnSpc>
                <a:spcPct val="80000"/>
              </a:lnSpc>
            </a:pPr>
            <a:r>
              <a:rPr lang="en-US" sz="1400" dirty="0" smtClean="0"/>
              <a:t>Soccer!</a:t>
            </a:r>
          </a:p>
          <a:p>
            <a:pPr lvl="1" eaLnBrk="1" hangingPunct="1">
              <a:lnSpc>
                <a:spcPct val="80000"/>
              </a:lnSpc>
            </a:pPr>
            <a:r>
              <a:rPr lang="en-US" sz="1400" dirty="0" smtClean="0"/>
              <a:t>Lots of automation…</a:t>
            </a:r>
          </a:p>
          <a:p>
            <a:pPr lvl="1" eaLnBrk="1" hangingPunct="1">
              <a:lnSpc>
                <a:spcPct val="80000"/>
              </a:lnSpc>
            </a:pPr>
            <a:endParaRPr lang="en-US" sz="1400" dirty="0" smtClean="0"/>
          </a:p>
          <a:p>
            <a:pPr eaLnBrk="1" hangingPunct="1">
              <a:lnSpc>
                <a:spcPct val="80000"/>
              </a:lnSpc>
            </a:pPr>
            <a:r>
              <a:rPr lang="en-US" sz="1500" dirty="0" smtClean="0">
                <a:solidFill>
                  <a:schemeClr val="tx1"/>
                </a:solidFill>
              </a:rPr>
              <a:t>In this class:</a:t>
            </a:r>
          </a:p>
          <a:p>
            <a:pPr lvl="1" eaLnBrk="1" hangingPunct="1">
              <a:lnSpc>
                <a:spcPct val="80000"/>
              </a:lnSpc>
            </a:pPr>
            <a:r>
              <a:rPr lang="en-US" sz="1400" dirty="0" smtClean="0"/>
              <a:t>We ignore mechanical aspects</a:t>
            </a:r>
          </a:p>
          <a:p>
            <a:pPr lvl="1" eaLnBrk="1" hangingPunct="1">
              <a:lnSpc>
                <a:spcPct val="80000"/>
              </a:lnSpc>
            </a:pPr>
            <a:r>
              <a:rPr lang="en-US" sz="1400" dirty="0" smtClean="0"/>
              <a:t>Methods for planning</a:t>
            </a:r>
          </a:p>
          <a:p>
            <a:pPr lvl="1" eaLnBrk="1" hangingPunct="1">
              <a:lnSpc>
                <a:spcPct val="80000"/>
              </a:lnSpc>
            </a:pPr>
            <a:r>
              <a:rPr lang="en-US" sz="1400" dirty="0" smtClean="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a:t>
            </a:r>
            <a:r>
              <a:rPr lang="en-US" sz="1100" dirty="0" smtClean="0">
                <a:latin typeface="Calibri"/>
                <a:cs typeface="Calibri"/>
              </a:rPr>
              <a:t>from UC Berkeley, Boston Dynamics, </a:t>
            </a:r>
            <a:r>
              <a:rPr lang="en-US" sz="1100" dirty="0" err="1" smtClean="0">
                <a:latin typeface="Calibri"/>
                <a:cs typeface="Calibri"/>
              </a:rPr>
              <a:t>RoboCup</a:t>
            </a:r>
            <a:r>
              <a:rPr lang="en-US" sz="1100" dirty="0" smtClean="0">
                <a:latin typeface="Calibri"/>
                <a:cs typeface="Calibri"/>
              </a:rPr>
              <a:t>, Google</a:t>
            </a:r>
            <a:endParaRPr lang="en-US" sz="1100" dirty="0">
              <a:latin typeface="Calibri"/>
              <a:cs typeface="Calibri"/>
            </a:endParaRPr>
          </a:p>
        </p:txBody>
      </p:sp>
      <p:pic>
        <p:nvPicPr>
          <p:cNvPr id="2" name="Picture 3"/>
          <p:cNvPicPr>
            <a:picLocks noChangeAspect="1" noChangeArrowheads="1"/>
          </p:cNvPicPr>
          <p:nvPr/>
        </p:nvPicPr>
        <p:blipFill>
          <a:blip r:embed="rId2"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3733800" y="3137964"/>
            <a:ext cx="2590800" cy="1626368"/>
          </a:xfrm>
          <a:prstGeom prst="rect">
            <a:avLst/>
          </a:prstGeom>
          <a:noFill/>
          <a:ln w="9525">
            <a:noFill/>
            <a:miter lim="800000"/>
            <a:headEnd/>
            <a:tailEnd/>
          </a:ln>
        </p:spPr>
      </p:pic>
      <p:sp>
        <p:nvSpPr>
          <p:cNvPr id="9" name="TextBox 8"/>
          <p:cNvSpPr txBox="1"/>
          <p:nvPr/>
        </p:nvSpPr>
        <p:spPr>
          <a:xfrm>
            <a:off x="4800600" y="-19050"/>
            <a:ext cx="2151626" cy="276999"/>
          </a:xfrm>
          <a:prstGeom prst="rect">
            <a:avLst/>
          </a:prstGeom>
          <a:noFill/>
        </p:spPr>
        <p:txBody>
          <a:bodyPr wrap="none" rtlCol="0">
            <a:spAutoFit/>
          </a:bodyPr>
          <a:lstStyle/>
          <a:p>
            <a:r>
              <a:rPr lang="en-US" sz="1200" dirty="0" smtClean="0">
                <a:solidFill>
                  <a:srgbClr val="FF0000"/>
                </a:solidFill>
                <a:latin typeface="Calibri"/>
                <a:cs typeface="Calibri"/>
              </a:rPr>
              <a:t>Demo 1: ROBOTICS – </a:t>
            </a:r>
            <a:r>
              <a:rPr lang="en-US" sz="1200" dirty="0" err="1" smtClean="0">
                <a:solidFill>
                  <a:srgbClr val="FF0000"/>
                </a:solidFill>
                <a:latin typeface="Calibri"/>
                <a:cs typeface="Calibri"/>
              </a:rPr>
              <a:t>soccer.avi</a:t>
            </a:r>
            <a:endParaRPr lang="en-US" sz="1200" dirty="0">
              <a:solidFill>
                <a:srgbClr val="FF0000"/>
              </a:solidFill>
              <a:latin typeface="Calibri"/>
              <a:cs typeface="Calibri"/>
            </a:endParaRPr>
          </a:p>
        </p:txBody>
      </p:sp>
      <p:sp>
        <p:nvSpPr>
          <p:cNvPr id="10" name="TextBox 9"/>
          <p:cNvSpPr txBox="1"/>
          <p:nvPr/>
        </p:nvSpPr>
        <p:spPr>
          <a:xfrm>
            <a:off x="4800600" y="206573"/>
            <a:ext cx="2229622" cy="276999"/>
          </a:xfrm>
          <a:prstGeom prst="rect">
            <a:avLst/>
          </a:prstGeom>
          <a:noFill/>
        </p:spPr>
        <p:txBody>
          <a:bodyPr wrap="none" rtlCol="0">
            <a:spAutoFit/>
          </a:bodyPr>
          <a:lstStyle/>
          <a:p>
            <a:r>
              <a:rPr lang="en-US" sz="1200" dirty="0" smtClean="0">
                <a:solidFill>
                  <a:srgbClr val="FF0000"/>
                </a:solidFill>
                <a:latin typeface="Calibri"/>
                <a:cs typeface="Calibri"/>
              </a:rPr>
              <a:t>Demo 2: ROBOTICS – soccer2.avi</a:t>
            </a:r>
            <a:endParaRPr lang="en-US" sz="1200" dirty="0">
              <a:solidFill>
                <a:srgbClr val="FF0000"/>
              </a:solidFill>
              <a:latin typeface="Calibri"/>
              <a:cs typeface="Calibri"/>
            </a:endParaRPr>
          </a:p>
        </p:txBody>
      </p:sp>
      <p:sp>
        <p:nvSpPr>
          <p:cNvPr id="11" name="TextBox 10"/>
          <p:cNvSpPr txBox="1"/>
          <p:nvPr/>
        </p:nvSpPr>
        <p:spPr>
          <a:xfrm>
            <a:off x="4800600" y="417031"/>
            <a:ext cx="2014794" cy="276999"/>
          </a:xfrm>
          <a:prstGeom prst="rect">
            <a:avLst/>
          </a:prstGeom>
          <a:noFill/>
        </p:spPr>
        <p:txBody>
          <a:bodyPr wrap="none" rtlCol="0">
            <a:spAutoFit/>
          </a:bodyPr>
          <a:lstStyle/>
          <a:p>
            <a:r>
              <a:rPr lang="en-US" sz="1200" dirty="0" smtClean="0">
                <a:solidFill>
                  <a:srgbClr val="FF0000"/>
                </a:solidFill>
                <a:latin typeface="Calibri"/>
                <a:cs typeface="Calibri"/>
              </a:rPr>
              <a:t>Demo 3: ROBOTICS – </a:t>
            </a:r>
            <a:r>
              <a:rPr lang="en-US" sz="1200" dirty="0" err="1">
                <a:solidFill>
                  <a:srgbClr val="FF0000"/>
                </a:solidFill>
                <a:latin typeface="Calibri"/>
                <a:cs typeface="Calibri"/>
              </a:rPr>
              <a:t>g</a:t>
            </a:r>
            <a:r>
              <a:rPr lang="en-US" sz="1200" dirty="0" err="1" smtClean="0">
                <a:solidFill>
                  <a:srgbClr val="FF0000"/>
                </a:solidFill>
                <a:latin typeface="Calibri"/>
                <a:cs typeface="Calibri"/>
              </a:rPr>
              <a:t>car.avi</a:t>
            </a:r>
            <a:endParaRPr lang="en-US" sz="1200" dirty="0">
              <a:solidFill>
                <a:srgbClr val="FF0000"/>
              </a:solidFill>
              <a:latin typeface="Calibri"/>
              <a:cs typeface="Calibri"/>
            </a:endParaRPr>
          </a:p>
        </p:txBody>
      </p:sp>
      <p:sp>
        <p:nvSpPr>
          <p:cNvPr id="13" name="TextBox 12"/>
          <p:cNvSpPr txBox="1"/>
          <p:nvPr/>
        </p:nvSpPr>
        <p:spPr>
          <a:xfrm>
            <a:off x="6992374" y="0"/>
            <a:ext cx="2224813" cy="276999"/>
          </a:xfrm>
          <a:prstGeom prst="rect">
            <a:avLst/>
          </a:prstGeom>
          <a:noFill/>
        </p:spPr>
        <p:txBody>
          <a:bodyPr wrap="none" rtlCol="0">
            <a:spAutoFit/>
          </a:bodyPr>
          <a:lstStyle/>
          <a:p>
            <a:r>
              <a:rPr lang="en-US" sz="1200" dirty="0" smtClean="0">
                <a:solidFill>
                  <a:srgbClr val="FF0000"/>
                </a:solidFill>
                <a:latin typeface="Calibri"/>
                <a:cs typeface="Calibri"/>
              </a:rPr>
              <a:t>Demo 4: ROBOTICS – </a:t>
            </a:r>
            <a:r>
              <a:rPr lang="en-US" sz="1200" dirty="0" err="1" smtClean="0">
                <a:solidFill>
                  <a:srgbClr val="FF0000"/>
                </a:solidFill>
                <a:latin typeface="Calibri"/>
                <a:cs typeface="Calibri"/>
              </a:rPr>
              <a:t>laundry.avi</a:t>
            </a:r>
            <a:endParaRPr lang="en-US" sz="1200" dirty="0">
              <a:solidFill>
                <a:srgbClr val="FF0000"/>
              </a:solidFill>
              <a:latin typeface="Calibri"/>
              <a:cs typeface="Calibri"/>
            </a:endParaRPr>
          </a:p>
        </p:txBody>
      </p:sp>
      <p:sp>
        <p:nvSpPr>
          <p:cNvPr id="14" name="TextBox 13"/>
          <p:cNvSpPr txBox="1"/>
          <p:nvPr/>
        </p:nvSpPr>
        <p:spPr>
          <a:xfrm>
            <a:off x="6983816" y="209550"/>
            <a:ext cx="2236384" cy="276999"/>
          </a:xfrm>
          <a:prstGeom prst="rect">
            <a:avLst/>
          </a:prstGeom>
          <a:noFill/>
        </p:spPr>
        <p:txBody>
          <a:bodyPr wrap="none" rtlCol="0">
            <a:spAutoFit/>
          </a:bodyPr>
          <a:lstStyle/>
          <a:p>
            <a:r>
              <a:rPr lang="en-US" sz="1200" dirty="0" smtClean="0">
                <a:solidFill>
                  <a:srgbClr val="FF0000"/>
                </a:solidFill>
                <a:latin typeface="Calibri"/>
                <a:cs typeface="Calibri"/>
              </a:rPr>
              <a:t>Demo 5: ROBOTICS – </a:t>
            </a:r>
            <a:r>
              <a:rPr lang="en-US" sz="1200" dirty="0" err="1" smtClean="0">
                <a:solidFill>
                  <a:srgbClr val="FF0000"/>
                </a:solidFill>
                <a:latin typeface="Calibri"/>
                <a:cs typeface="Calibri"/>
              </a:rPr>
              <a:t>petman.avi</a:t>
            </a:r>
            <a:endParaRPr lang="en-US" sz="1200" dirty="0">
              <a:solidFill>
                <a:srgbClr val="FF0000"/>
              </a:solidFill>
              <a:latin typeface="Calibri"/>
              <a:cs typeface="Calibri"/>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Course Information</a:t>
            </a:r>
          </a:p>
        </p:txBody>
      </p:sp>
      <p:sp>
        <p:nvSpPr>
          <p:cNvPr id="6147" name="Rectangle 3"/>
          <p:cNvSpPr>
            <a:spLocks noGrp="1" noChangeArrowheads="1"/>
          </p:cNvSpPr>
          <p:nvPr>
            <p:ph type="body" idx="1"/>
          </p:nvPr>
        </p:nvSpPr>
        <p:spPr>
          <a:xfrm>
            <a:off x="76200" y="1123950"/>
            <a:ext cx="4572000" cy="3962400"/>
          </a:xfrm>
        </p:spPr>
        <p:txBody>
          <a:bodyPr/>
          <a:lstStyle/>
          <a:p>
            <a:pPr eaLnBrk="1" hangingPunct="1">
              <a:lnSpc>
                <a:spcPct val="90000"/>
              </a:lnSpc>
            </a:pPr>
            <a:r>
              <a:rPr lang="en-US" sz="2000" dirty="0" smtClean="0"/>
              <a:t>Communication:</a:t>
            </a:r>
          </a:p>
          <a:p>
            <a:pPr lvl="1" eaLnBrk="1" hangingPunct="1">
              <a:lnSpc>
                <a:spcPct val="90000"/>
              </a:lnSpc>
            </a:pPr>
            <a:r>
              <a:rPr lang="en-US" sz="1800" dirty="0" smtClean="0"/>
              <a:t>Announcements on webpage</a:t>
            </a:r>
          </a:p>
          <a:p>
            <a:pPr lvl="1" eaLnBrk="1" hangingPunct="1">
              <a:lnSpc>
                <a:spcPct val="90000"/>
              </a:lnSpc>
            </a:pPr>
            <a:r>
              <a:rPr lang="en-US" sz="1800" dirty="0" smtClean="0"/>
              <a:t>Questions?  Discussion on piazza</a:t>
            </a:r>
          </a:p>
          <a:p>
            <a:pPr lvl="1" eaLnBrk="1" hangingPunct="1">
              <a:lnSpc>
                <a:spcPct val="90000"/>
              </a:lnSpc>
            </a:pPr>
            <a:r>
              <a:rPr lang="en-US" sz="1800" dirty="0" smtClean="0"/>
              <a:t>Staff email: cs188-staff@lists</a:t>
            </a:r>
          </a:p>
          <a:p>
            <a:pPr lvl="1" eaLnBrk="1" hangingPunct="1">
              <a:lnSpc>
                <a:spcPct val="90000"/>
              </a:lnSpc>
            </a:pPr>
            <a:r>
              <a:rPr lang="en-US" sz="1800" dirty="0" smtClean="0"/>
              <a:t>This course is webcast (Sp14 live videos) </a:t>
            </a:r>
          </a:p>
          <a:p>
            <a:pPr marL="342891" lvl="1" indent="0" eaLnBrk="1" hangingPunct="1">
              <a:lnSpc>
                <a:spcPct val="90000"/>
              </a:lnSpc>
              <a:buNone/>
            </a:pPr>
            <a:r>
              <a:rPr lang="en-US" sz="1800" dirty="0" smtClean="0"/>
              <a:t>+ Fa12 edited videos (1-11) </a:t>
            </a:r>
          </a:p>
          <a:p>
            <a:pPr marL="342891" lvl="1" indent="0" eaLnBrk="1" hangingPunct="1">
              <a:lnSpc>
                <a:spcPct val="90000"/>
              </a:lnSpc>
              <a:buNone/>
            </a:pPr>
            <a:r>
              <a:rPr lang="en-US" sz="1800" dirty="0" smtClean="0"/>
              <a:t>+ Fa13 live videos</a:t>
            </a:r>
          </a:p>
          <a:p>
            <a:pPr eaLnBrk="1" hangingPunct="1">
              <a:lnSpc>
                <a:spcPct val="90000"/>
              </a:lnSpc>
            </a:pPr>
            <a:r>
              <a:rPr lang="en-US" sz="2000" dirty="0" smtClean="0"/>
              <a:t>Course technology:</a:t>
            </a:r>
          </a:p>
          <a:p>
            <a:pPr lvl="1" eaLnBrk="1" hangingPunct="1">
              <a:lnSpc>
                <a:spcPct val="90000"/>
              </a:lnSpc>
            </a:pPr>
            <a:r>
              <a:rPr lang="en-US" sz="1800" dirty="0" smtClean="0"/>
              <a:t>New infrastructure</a:t>
            </a:r>
          </a:p>
          <a:p>
            <a:pPr lvl="1" eaLnBrk="1" hangingPunct="1">
              <a:lnSpc>
                <a:spcPct val="90000"/>
              </a:lnSpc>
            </a:pPr>
            <a:r>
              <a:rPr lang="en-US" sz="1800" dirty="0" err="1"/>
              <a:t>A</a:t>
            </a:r>
            <a:r>
              <a:rPr lang="en-US" sz="1800" dirty="0" err="1" smtClean="0"/>
              <a:t>utograded</a:t>
            </a:r>
            <a:r>
              <a:rPr lang="en-US" sz="1800" dirty="0" smtClean="0"/>
              <a:t> projects, interactive </a:t>
            </a:r>
            <a:r>
              <a:rPr lang="en-US" sz="1800" dirty="0" err="1" smtClean="0"/>
              <a:t>homeworks</a:t>
            </a:r>
            <a:r>
              <a:rPr lang="en-US" sz="1800" dirty="0" smtClean="0"/>
              <a:t> (unlimited submissions!) + regular homework</a:t>
            </a:r>
          </a:p>
          <a:p>
            <a:pPr lvl="1" eaLnBrk="1" hangingPunct="1">
              <a:lnSpc>
                <a:spcPct val="90000"/>
              </a:lnSpc>
            </a:pPr>
            <a:r>
              <a:rPr lang="en-US" sz="1800" dirty="0" smtClean="0"/>
              <a:t>Help us make it awesome!</a:t>
            </a:r>
          </a:p>
          <a:p>
            <a:pPr eaLnBrk="1" hangingPunct="1"/>
            <a:endParaRPr lang="en-US" sz="1800" dirty="0" smtClean="0"/>
          </a:p>
        </p:txBody>
      </p:sp>
      <p:sp>
        <p:nvSpPr>
          <p:cNvPr id="6148" name="Text Box 4"/>
          <p:cNvSpPr txBox="1">
            <a:spLocks noChangeArrowheads="1"/>
          </p:cNvSpPr>
          <p:nvPr/>
        </p:nvSpPr>
        <p:spPr bwMode="auto">
          <a:xfrm>
            <a:off x="4267200" y="1352061"/>
            <a:ext cx="4572000" cy="377024"/>
          </a:xfrm>
          <a:prstGeom prst="rect">
            <a:avLst/>
          </a:prstGeom>
          <a:noFill/>
          <a:ln w="9525">
            <a:noFill/>
            <a:miter lim="800000"/>
            <a:headEnd/>
            <a:tailEnd/>
          </a:ln>
        </p:spPr>
        <p:txBody>
          <a:bodyPr wrap="square" lIns="68579" tIns="34289" rIns="68579" bIns="34289">
            <a:spAutoFit/>
          </a:bodyPr>
          <a:lstStyle/>
          <a:p>
            <a:pPr algn="ctr">
              <a:spcBef>
                <a:spcPct val="20000"/>
              </a:spcBef>
              <a:buClr>
                <a:schemeClr val="accent2"/>
              </a:buClr>
              <a:buFont typeface="Wingdings" pitchFamily="2" charset="2"/>
              <a:buNone/>
            </a:pPr>
            <a:r>
              <a:rPr lang="en-US" sz="2000" dirty="0" smtClean="0">
                <a:solidFill>
                  <a:schemeClr val="accent2"/>
                </a:solidFill>
                <a:latin typeface="Calibri" pitchFamily="34" charset="0"/>
              </a:rPr>
              <a:t>Sign up at: </a:t>
            </a:r>
            <a:r>
              <a:rPr lang="en-US" sz="2000" dirty="0" err="1" smtClean="0">
                <a:solidFill>
                  <a:schemeClr val="accent2"/>
                </a:solidFill>
                <a:latin typeface="Calibri" pitchFamily="34" charset="0"/>
              </a:rPr>
              <a:t>inst.eecs</a:t>
            </a:r>
            <a:r>
              <a:rPr lang="en-US" sz="2000" dirty="0" err="1">
                <a:solidFill>
                  <a:schemeClr val="accent2"/>
                </a:solidFill>
                <a:latin typeface="Calibri" pitchFamily="34" charset="0"/>
              </a:rPr>
              <a:t>.</a:t>
            </a:r>
            <a:r>
              <a:rPr lang="en-US" sz="2000" dirty="0" err="1" smtClean="0">
                <a:solidFill>
                  <a:schemeClr val="accent2"/>
                </a:solidFill>
                <a:latin typeface="Calibri" pitchFamily="34" charset="0"/>
              </a:rPr>
              <a:t>berkeley.edu</a:t>
            </a:r>
            <a:r>
              <a:rPr lang="en-US" sz="2000" dirty="0" smtClean="0">
                <a:solidFill>
                  <a:schemeClr val="accent2"/>
                </a:solidFill>
                <a:latin typeface="Calibri" pitchFamily="34" charset="0"/>
              </a:rPr>
              <a:t>/~cs188</a:t>
            </a:r>
            <a:endParaRPr lang="en-US" sz="2000" dirty="0">
              <a:latin typeface="Calibri" pitchFamily="34" charset="0"/>
            </a:endParaRPr>
          </a:p>
        </p:txBody>
      </p:sp>
      <p:pic>
        <p:nvPicPr>
          <p:cNvPr id="2" name="Picture 1" descr="Screen Shot 2014-01-20 at 11.46.17 PM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007" y="2266950"/>
            <a:ext cx="4508793" cy="228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smtClean="0"/>
              <a:t>Logical systems</a:t>
            </a:r>
          </a:p>
          <a:p>
            <a:pPr lvl="1" eaLnBrk="1" hangingPunct="1"/>
            <a:r>
              <a:rPr lang="en-US" sz="1800" dirty="0" smtClean="0"/>
              <a:t>Theorem </a:t>
            </a:r>
            <a:r>
              <a:rPr lang="en-US" sz="1800" dirty="0" err="1" smtClean="0"/>
              <a:t>provers</a:t>
            </a:r>
            <a:endParaRPr lang="en-US" sz="1800" dirty="0" smtClean="0"/>
          </a:p>
          <a:p>
            <a:pPr lvl="1" eaLnBrk="1" hangingPunct="1"/>
            <a:r>
              <a:rPr lang="en-US" sz="1800" dirty="0" smtClean="0"/>
              <a:t>NASA fault diagnosis</a:t>
            </a:r>
          </a:p>
          <a:p>
            <a:pPr lvl="1" eaLnBrk="1" hangingPunct="1"/>
            <a:r>
              <a:rPr lang="en-US" sz="1800" dirty="0" smtClean="0"/>
              <a:t>Question answering</a:t>
            </a:r>
          </a:p>
          <a:p>
            <a:pPr lvl="1" eaLnBrk="1" hangingPunct="1"/>
            <a:endParaRPr lang="en-US" sz="1800" dirty="0" smtClean="0"/>
          </a:p>
          <a:p>
            <a:pPr eaLnBrk="1" hangingPunct="1"/>
            <a:r>
              <a:rPr lang="en-US" sz="2100" dirty="0" smtClean="0"/>
              <a:t>Methods:</a:t>
            </a:r>
          </a:p>
          <a:p>
            <a:pPr lvl="1" eaLnBrk="1" hangingPunct="1"/>
            <a:r>
              <a:rPr lang="en-US" sz="1800" dirty="0" smtClean="0"/>
              <a:t>Deduction systems</a:t>
            </a:r>
          </a:p>
          <a:p>
            <a:pPr lvl="1" eaLnBrk="1" hangingPunct="1"/>
            <a:r>
              <a:rPr lang="en-US" sz="1800" dirty="0" smtClean="0"/>
              <a:t>Constraint satisfaction</a:t>
            </a:r>
          </a:p>
          <a:p>
            <a:pPr lvl="1" eaLnBrk="1" hangingPunct="1"/>
            <a:r>
              <a:rPr lang="en-US" sz="1800" dirty="0" err="1" smtClean="0"/>
              <a:t>Satisfiability</a:t>
            </a:r>
            <a:r>
              <a:rPr lang="en-US" sz="1800" dirty="0" smtClean="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1699" y="1352550"/>
            <a:ext cx="2357600" cy="2819399"/>
          </a:xfrm>
          <a:prstGeom prst="rect">
            <a:avLst/>
          </a:prstGeom>
          <a:noFill/>
        </p:spPr>
      </p:pic>
      <p:sp>
        <p:nvSpPr>
          <p:cNvPr id="20482" name="Rectangle 2"/>
          <p:cNvSpPr>
            <a:spLocks noGrp="1" noChangeArrowheads="1"/>
          </p:cNvSpPr>
          <p:nvPr>
            <p:ph type="title"/>
          </p:nvPr>
        </p:nvSpPr>
        <p:spPr/>
        <p:txBody>
          <a:bodyPr/>
          <a:lstStyle/>
          <a:p>
            <a:pPr eaLnBrk="1" hangingPunct="1"/>
            <a:r>
              <a:rPr lang="en-US" smtClean="0"/>
              <a:t>Game Playing</a:t>
            </a:r>
          </a:p>
        </p:txBody>
      </p:sp>
      <p:sp>
        <p:nvSpPr>
          <p:cNvPr id="551939" name="Rectangle 3"/>
          <p:cNvSpPr>
            <a:spLocks noGrp="1" noChangeArrowheads="1"/>
          </p:cNvSpPr>
          <p:nvPr>
            <p:ph type="body" idx="1"/>
          </p:nvPr>
        </p:nvSpPr>
        <p:spPr>
          <a:xfrm>
            <a:off x="304800" y="971550"/>
            <a:ext cx="8534400" cy="3546873"/>
          </a:xfrm>
        </p:spPr>
        <p:txBody>
          <a:bodyPr/>
          <a:lstStyle/>
          <a:p>
            <a:pPr eaLnBrk="1" hangingPunct="1">
              <a:lnSpc>
                <a:spcPct val="80000"/>
              </a:lnSpc>
            </a:pPr>
            <a:r>
              <a:rPr lang="en-US" sz="1500" dirty="0" smtClean="0"/>
              <a:t>Classic Moment: May, '97: Deep Blue vs. Kasparov</a:t>
            </a:r>
          </a:p>
          <a:p>
            <a:pPr lvl="1" eaLnBrk="1" hangingPunct="1">
              <a:lnSpc>
                <a:spcPct val="80000"/>
              </a:lnSpc>
            </a:pPr>
            <a:r>
              <a:rPr lang="en-US" sz="1400" dirty="0" smtClean="0"/>
              <a:t>First match won against world champion</a:t>
            </a:r>
          </a:p>
          <a:p>
            <a:pPr lvl="1" eaLnBrk="1" hangingPunct="1">
              <a:lnSpc>
                <a:spcPct val="80000"/>
              </a:lnSpc>
            </a:pPr>
            <a:r>
              <a:rPr lang="en-US" sz="1400" dirty="0" smtClean="0"/>
              <a:t>“Intelligent creative” play</a:t>
            </a:r>
          </a:p>
          <a:p>
            <a:pPr lvl="1" eaLnBrk="1" hangingPunct="1">
              <a:lnSpc>
                <a:spcPct val="80000"/>
              </a:lnSpc>
            </a:pPr>
            <a:r>
              <a:rPr lang="en-US" sz="1400" dirty="0" smtClean="0"/>
              <a:t>200 million board positions per second</a:t>
            </a:r>
          </a:p>
          <a:p>
            <a:pPr lvl="1" eaLnBrk="1" hangingPunct="1">
              <a:lnSpc>
                <a:spcPct val="80000"/>
              </a:lnSpc>
            </a:pPr>
            <a:r>
              <a:rPr lang="en-US" sz="1400" dirty="0" smtClean="0"/>
              <a:t>Humans understood 99.9 of Deep Blue's moves</a:t>
            </a:r>
          </a:p>
          <a:p>
            <a:pPr lvl="1" eaLnBrk="1" hangingPunct="1">
              <a:lnSpc>
                <a:spcPct val="80000"/>
              </a:lnSpc>
            </a:pPr>
            <a:r>
              <a:rPr lang="en-US" sz="1400" dirty="0" smtClean="0"/>
              <a:t>Can do about the same now with a PC cluster</a:t>
            </a:r>
          </a:p>
          <a:p>
            <a:pPr eaLnBrk="1" hangingPunct="1">
              <a:lnSpc>
                <a:spcPct val="80000"/>
              </a:lnSpc>
            </a:pPr>
            <a:endParaRPr lang="en-US" sz="800" dirty="0" smtClean="0"/>
          </a:p>
          <a:p>
            <a:pPr eaLnBrk="1" hangingPunct="1">
              <a:lnSpc>
                <a:spcPct val="80000"/>
              </a:lnSpc>
            </a:pPr>
            <a:r>
              <a:rPr lang="en-US" sz="1500" dirty="0" smtClean="0"/>
              <a:t>Open question:</a:t>
            </a:r>
          </a:p>
          <a:p>
            <a:pPr lvl="1" eaLnBrk="1" hangingPunct="1">
              <a:lnSpc>
                <a:spcPct val="80000"/>
              </a:lnSpc>
            </a:pPr>
            <a:r>
              <a:rPr lang="en-US" sz="1400" dirty="0" smtClean="0"/>
              <a:t>How does human cognition deal with the</a:t>
            </a:r>
          </a:p>
          <a:p>
            <a:pPr lvl="1" eaLnBrk="1" hangingPunct="1">
              <a:lnSpc>
                <a:spcPct val="80000"/>
              </a:lnSpc>
              <a:buFont typeface="Wingdings" pitchFamily="2" charset="2"/>
              <a:buNone/>
            </a:pPr>
            <a:r>
              <a:rPr lang="en-US" sz="1400" dirty="0" smtClean="0"/>
              <a:t>	search space explosion of chess?</a:t>
            </a:r>
          </a:p>
          <a:p>
            <a:pPr lvl="1" eaLnBrk="1" hangingPunct="1">
              <a:lnSpc>
                <a:spcPct val="80000"/>
              </a:lnSpc>
            </a:pPr>
            <a:r>
              <a:rPr lang="en-US" sz="1400" dirty="0" smtClean="0"/>
              <a:t>Or: how can humans compete with computers at all??</a:t>
            </a:r>
          </a:p>
          <a:p>
            <a:pPr eaLnBrk="1" hangingPunct="1">
              <a:lnSpc>
                <a:spcPct val="80000"/>
              </a:lnSpc>
            </a:pPr>
            <a:endParaRPr lang="en-US" sz="800" dirty="0" smtClean="0"/>
          </a:p>
          <a:p>
            <a:pPr eaLnBrk="1" hangingPunct="1">
              <a:lnSpc>
                <a:spcPct val="80000"/>
              </a:lnSpc>
            </a:pPr>
            <a:r>
              <a:rPr lang="en-US" sz="1500" dirty="0" smtClean="0"/>
              <a:t>1996: Kasparov Beats Deep Blue</a:t>
            </a:r>
          </a:p>
          <a:p>
            <a:pPr eaLnBrk="1" hangingPunct="1">
              <a:lnSpc>
                <a:spcPct val="80000"/>
              </a:lnSpc>
              <a:buFont typeface="Wingdings" pitchFamily="2" charset="2"/>
              <a:buNone/>
            </a:pPr>
            <a:r>
              <a:rPr lang="en-US" sz="1400" dirty="0" smtClean="0"/>
              <a:t>	</a:t>
            </a:r>
            <a:r>
              <a:rPr lang="en-US" sz="1400" dirty="0" smtClean="0">
                <a:solidFill>
                  <a:schemeClr val="tx1"/>
                </a:solidFill>
              </a:rPr>
              <a:t>“I could feel --- I could smell --- a new kind of intelligence across the table.”</a:t>
            </a:r>
          </a:p>
          <a:p>
            <a:pPr eaLnBrk="1" hangingPunct="1">
              <a:lnSpc>
                <a:spcPct val="80000"/>
              </a:lnSpc>
            </a:pPr>
            <a:endParaRPr lang="en-US" sz="800" dirty="0" smtClean="0"/>
          </a:p>
          <a:p>
            <a:pPr eaLnBrk="1" hangingPunct="1">
              <a:lnSpc>
                <a:spcPct val="80000"/>
              </a:lnSpc>
            </a:pPr>
            <a:r>
              <a:rPr lang="en-US" sz="1500" dirty="0" smtClean="0"/>
              <a:t>1997: Deep Blue Beats Kasparov</a:t>
            </a:r>
          </a:p>
          <a:p>
            <a:pPr eaLnBrk="1" hangingPunct="1">
              <a:lnSpc>
                <a:spcPct val="80000"/>
              </a:lnSpc>
              <a:buFont typeface="Wingdings" pitchFamily="2" charset="2"/>
              <a:buNone/>
            </a:pPr>
            <a:r>
              <a:rPr lang="en-US" sz="1500" b="1" dirty="0" smtClean="0"/>
              <a:t>	</a:t>
            </a:r>
            <a:r>
              <a:rPr lang="en-US" sz="1400" dirty="0" smtClean="0">
                <a:solidFill>
                  <a:schemeClr val="tx1"/>
                </a:solidFill>
              </a:rPr>
              <a:t>“Deep Blue hasn't proven anything.”</a:t>
            </a:r>
          </a:p>
          <a:p>
            <a:pPr eaLnBrk="1" hangingPunct="1">
              <a:lnSpc>
                <a:spcPct val="80000"/>
              </a:lnSpc>
            </a:pPr>
            <a:endParaRPr lang="en-US" sz="400" dirty="0" smtClean="0"/>
          </a:p>
          <a:p>
            <a:pPr eaLnBrk="1" hangingPunct="1">
              <a:lnSpc>
                <a:spcPct val="80000"/>
              </a:lnSpc>
            </a:pPr>
            <a:r>
              <a:rPr lang="en-US" sz="1500" dirty="0" smtClean="0"/>
              <a:t>Huge game-playing advances recently, e.g. in Go!</a:t>
            </a:r>
          </a:p>
          <a:p>
            <a:pPr eaLnBrk="1" hangingPunct="1">
              <a:lnSpc>
                <a:spcPct val="80000"/>
              </a:lnSpc>
            </a:pPr>
            <a:endParaRPr lang="en-US" sz="1400" dirty="0" smtClean="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smtClean="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smtClean="0">
                <a:solidFill>
                  <a:schemeClr val="accent6"/>
                </a:solidFill>
              </a:rPr>
              <a:t>Applied AI involves many kinds of automation</a:t>
            </a:r>
          </a:p>
          <a:p>
            <a:pPr marL="886993" lvl="2">
              <a:buClrTx/>
            </a:pPr>
            <a:r>
              <a:rPr lang="en-US" dirty="0" smtClean="0"/>
              <a:t>Scheduling, e.g. airline routing, military</a:t>
            </a:r>
          </a:p>
          <a:p>
            <a:pPr marL="886993" lvl="2">
              <a:buClrTx/>
            </a:pPr>
            <a:r>
              <a:rPr lang="en-US" dirty="0" smtClean="0"/>
              <a:t>Route planning, e.g. Google maps</a:t>
            </a:r>
          </a:p>
          <a:p>
            <a:pPr marL="886993" lvl="2">
              <a:buClrTx/>
            </a:pPr>
            <a:r>
              <a:rPr lang="en-US" dirty="0" smtClean="0"/>
              <a:t>Medical diagnosis</a:t>
            </a:r>
          </a:p>
          <a:p>
            <a:pPr marL="886993" lvl="2">
              <a:buClrTx/>
            </a:pPr>
            <a:r>
              <a:rPr lang="en-US" dirty="0" smtClean="0"/>
              <a:t>Web search engines</a:t>
            </a:r>
          </a:p>
          <a:p>
            <a:pPr marL="886993" lvl="2">
              <a:buClrTx/>
            </a:pPr>
            <a:r>
              <a:rPr lang="en-US" dirty="0" smtClean="0"/>
              <a:t>Spam classifiers</a:t>
            </a:r>
          </a:p>
          <a:p>
            <a:pPr marL="886993" lvl="2">
              <a:buClrTx/>
            </a:pPr>
            <a:r>
              <a:rPr lang="en-US" dirty="0" smtClean="0"/>
              <a:t>Automated help desks</a:t>
            </a:r>
          </a:p>
          <a:p>
            <a:pPr marL="886993" lvl="2">
              <a:buClrTx/>
            </a:pPr>
            <a:r>
              <a:rPr lang="en-US" dirty="0" smtClean="0"/>
              <a:t>Fraud detection</a:t>
            </a:r>
          </a:p>
          <a:p>
            <a:pPr marL="886993" lvl="2">
              <a:buClrTx/>
            </a:pPr>
            <a:r>
              <a:rPr lang="en-US" dirty="0" smtClean="0"/>
              <a:t>Product recommendations</a:t>
            </a:r>
          </a:p>
          <a:p>
            <a:pPr marL="886993" lvl="2">
              <a:buClrTx/>
            </a:pPr>
            <a:r>
              <a:rPr lang="en-US" dirty="0" smtClean="0"/>
              <a:t>… Lots more!</a:t>
            </a:r>
          </a:p>
        </p:txBody>
      </p:sp>
    </p:spTree>
    <p:extLst>
      <p:ext uri="{BB962C8B-B14F-4D97-AF65-F5344CB8AC3E}">
        <p14:creationId xmlns:p14="http://schemas.microsoft.com/office/powerpoint/2010/main" val="9489430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smtClean="0"/>
              <a:t>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smtClean="0"/>
              <a:t>An </a:t>
            </a:r>
            <a:r>
              <a:rPr lang="en-US" sz="1600" b="1" dirty="0" smtClean="0"/>
              <a:t>agent</a:t>
            </a:r>
            <a:r>
              <a:rPr lang="en-US" sz="1600" dirty="0" smtClean="0"/>
              <a:t> is an entity that </a:t>
            </a:r>
            <a:r>
              <a:rPr lang="en-US" sz="1600" i="1" dirty="0" smtClean="0"/>
              <a:t>perceives</a:t>
            </a:r>
            <a:r>
              <a:rPr lang="en-US" sz="1600" dirty="0" smtClean="0"/>
              <a:t> and </a:t>
            </a:r>
            <a:r>
              <a:rPr lang="en-US" sz="1600" i="1" dirty="0" smtClean="0"/>
              <a:t>acts</a:t>
            </a:r>
            <a:r>
              <a:rPr lang="en-US" sz="1600" dirty="0" smtClean="0"/>
              <a:t>.</a:t>
            </a:r>
          </a:p>
          <a:p>
            <a:pPr marL="342892" indent="-342892">
              <a:spcBef>
                <a:spcPts val="1125"/>
              </a:spcBef>
              <a:buClrTx/>
            </a:pPr>
            <a:r>
              <a:rPr lang="en-US" sz="1600" dirty="0" smtClean="0"/>
              <a:t>A </a:t>
            </a:r>
            <a:r>
              <a:rPr lang="en-US" sz="1600" b="1" dirty="0" smtClean="0"/>
              <a:t>rational agent</a:t>
            </a:r>
            <a:r>
              <a:rPr lang="en-US" sz="1600" b="1" i="1" dirty="0" smtClean="0"/>
              <a:t> </a:t>
            </a:r>
            <a:r>
              <a:rPr lang="en-US" sz="1600" dirty="0" smtClean="0"/>
              <a:t>selects actions that maximize its (expected) </a:t>
            </a:r>
            <a:r>
              <a:rPr lang="en-US" sz="1600" b="1" dirty="0" smtClean="0"/>
              <a:t>utility</a:t>
            </a:r>
            <a:r>
              <a:rPr lang="en-US" sz="1600" dirty="0" smtClean="0"/>
              <a:t>.  </a:t>
            </a:r>
          </a:p>
          <a:p>
            <a:pPr marL="342892" indent="-342892">
              <a:spcBef>
                <a:spcPts val="1125"/>
              </a:spcBef>
              <a:buClrTx/>
            </a:pPr>
            <a:r>
              <a:rPr lang="en-US" sz="1600" dirty="0" smtClean="0"/>
              <a:t>Characteristics of the </a:t>
            </a:r>
            <a:r>
              <a:rPr lang="en-US" sz="1600" b="1" dirty="0" smtClean="0"/>
              <a:t>percepts, environment,</a:t>
            </a:r>
            <a:r>
              <a:rPr lang="en-US" sz="1600" dirty="0" smtClean="0"/>
              <a:t> and </a:t>
            </a:r>
            <a:r>
              <a:rPr lang="en-US" sz="1600" b="1" dirty="0" smtClean="0"/>
              <a:t>action space </a:t>
            </a:r>
            <a:r>
              <a:rPr lang="en-US" sz="1600" dirty="0" smtClean="0"/>
              <a:t>dictate techniques for selecting rational actions</a:t>
            </a:r>
          </a:p>
          <a:p>
            <a:pPr marL="342892" indent="-342892">
              <a:spcBef>
                <a:spcPts val="1125"/>
              </a:spcBef>
              <a:buClrTx/>
            </a:pPr>
            <a:r>
              <a:rPr lang="en-US" sz="1600" b="1" dirty="0" smtClean="0">
                <a:solidFill>
                  <a:srgbClr val="333399"/>
                </a:solidFill>
                <a:cs typeface="Arial" charset="0"/>
              </a:rPr>
              <a:t>This course </a:t>
            </a:r>
            <a:r>
              <a:rPr lang="en-US" sz="1600" dirty="0" smtClean="0">
                <a:solidFill>
                  <a:srgbClr val="333399"/>
                </a:solidFill>
                <a:cs typeface="Arial" charset="0"/>
              </a:rPr>
              <a:t>is about:</a:t>
            </a:r>
          </a:p>
          <a:p>
            <a:pPr marL="629825" lvl="1" indent="-257168">
              <a:lnSpc>
                <a:spcPct val="80000"/>
              </a:lnSpc>
              <a:spcBef>
                <a:spcPts val="554"/>
              </a:spcBef>
              <a:buSzPct val="100000"/>
            </a:pPr>
            <a:r>
              <a:rPr lang="en-US" sz="1600" dirty="0" smtClean="0">
                <a:cs typeface="Arial" charset="0"/>
              </a:rPr>
              <a:t>General AI techniques for a variety of problem types</a:t>
            </a:r>
          </a:p>
          <a:p>
            <a:pPr marL="629825" lvl="1" indent="-257168">
              <a:lnSpc>
                <a:spcPct val="80000"/>
              </a:lnSpc>
              <a:spcBef>
                <a:spcPts val="554"/>
              </a:spcBef>
              <a:buSzPct val="100000"/>
            </a:pPr>
            <a:r>
              <a:rPr lang="en-US" sz="1600" dirty="0" smtClean="0">
                <a:cs typeface="Arial" charset="0"/>
              </a:rPr>
              <a:t>Learning to recognize when and how a new problem can be solved with an existing technique</a:t>
            </a:r>
          </a:p>
          <a:p>
            <a:pPr marL="342892" indent="-342892">
              <a:spcBef>
                <a:spcPts val="1125"/>
              </a:spcBef>
              <a:buClrTx/>
            </a:pPr>
            <a:endParaRPr lang="en-US" sz="1600" dirty="0" smtClean="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5791200" y="1122226"/>
            <a:ext cx="2819399" cy="2207151"/>
          </a:xfrm>
          <a:prstGeom prst="rect">
            <a:avLst/>
          </a:prstGeom>
          <a:noFill/>
        </p:spPr>
      </p:pic>
    </p:spTree>
    <p:extLst>
      <p:ext uri="{BB962C8B-B14F-4D97-AF65-F5344CB8AC3E}">
        <p14:creationId xmlns:p14="http://schemas.microsoft.com/office/powerpoint/2010/main" val="28005309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smtClean="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smtClean="0"/>
              <a:t>Pac-Man is a registered trademark of Namco-Bandai Games, used here for educational purposes</a:t>
            </a:r>
            <a:endParaRPr lang="en-US" sz="1000" dirty="0"/>
          </a:p>
        </p:txBody>
      </p:sp>
      <p:sp>
        <p:nvSpPr>
          <p:cNvPr id="21" name="TextBox 20"/>
          <p:cNvSpPr txBox="1"/>
          <p:nvPr/>
        </p:nvSpPr>
        <p:spPr>
          <a:xfrm>
            <a:off x="6594241" y="4854773"/>
            <a:ext cx="2549759" cy="307777"/>
          </a:xfrm>
          <a:prstGeom prst="rect">
            <a:avLst/>
          </a:prstGeom>
          <a:noFill/>
        </p:spPr>
        <p:txBody>
          <a:bodyPr wrap="none" rtlCol="0">
            <a:spAutoFit/>
          </a:bodyPr>
          <a:lstStyle/>
          <a:p>
            <a:r>
              <a:rPr lang="en-US" sz="1400" dirty="0" smtClean="0">
                <a:solidFill>
                  <a:srgbClr val="FF0000"/>
                </a:solidFill>
                <a:latin typeface="Calibri"/>
                <a:cs typeface="Calibri"/>
              </a:rPr>
              <a:t>Demo1: pacman-l1.mp4 or L1D2</a:t>
            </a:r>
          </a:p>
        </p:txBody>
      </p:sp>
    </p:spTree>
    <p:extLst>
      <p:ext uri="{BB962C8B-B14F-4D97-AF65-F5344CB8AC3E}">
        <p14:creationId xmlns:p14="http://schemas.microsoft.com/office/powerpoint/2010/main" val="2738945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269074" y="1200150"/>
            <a:ext cx="4644450" cy="3486149"/>
          </a:xfrm>
          <a:prstGeom prst="rect">
            <a:avLst/>
          </a:prstGeom>
          <a:noFill/>
        </p:spPr>
      </p:pic>
      <p:sp>
        <p:nvSpPr>
          <p:cNvPr id="25602" name="Rectangle 2"/>
          <p:cNvSpPr>
            <a:spLocks noGrp="1" noChangeArrowheads="1"/>
          </p:cNvSpPr>
          <p:nvPr>
            <p:ph type="title"/>
          </p:nvPr>
        </p:nvSpPr>
        <p:spPr/>
        <p:txBody>
          <a:bodyPr/>
          <a:lstStyle/>
          <a:p>
            <a:pPr eaLnBrk="1" hangingPunct="1"/>
            <a:r>
              <a:rPr lang="en-US" smtClean="0">
                <a:solidFill>
                  <a:schemeClr val="tx1"/>
                </a:solidFill>
              </a:rPr>
              <a:t>Course Topics</a:t>
            </a:r>
          </a:p>
        </p:txBody>
      </p:sp>
      <p:sp>
        <p:nvSpPr>
          <p:cNvPr id="25603" name="Rectangle 3"/>
          <p:cNvSpPr>
            <a:spLocks noGrp="1" noChangeArrowheads="1"/>
          </p:cNvSpPr>
          <p:nvPr>
            <p:ph type="body" idx="1"/>
          </p:nvPr>
        </p:nvSpPr>
        <p:spPr>
          <a:xfrm>
            <a:off x="533400" y="1123950"/>
            <a:ext cx="6172200" cy="3657600"/>
          </a:xfrm>
        </p:spPr>
        <p:txBody>
          <a:bodyPr/>
          <a:lstStyle/>
          <a:p>
            <a:pPr eaLnBrk="1" hangingPunct="1">
              <a:lnSpc>
                <a:spcPct val="90000"/>
              </a:lnSpc>
            </a:pPr>
            <a:r>
              <a:rPr lang="en-US" sz="1800" dirty="0" smtClean="0"/>
              <a:t>Part I: Making Decisions</a:t>
            </a:r>
          </a:p>
          <a:p>
            <a:pPr lvl="1" eaLnBrk="1" hangingPunct="1">
              <a:lnSpc>
                <a:spcPct val="90000"/>
              </a:lnSpc>
            </a:pPr>
            <a:r>
              <a:rPr lang="en-US" sz="1500" dirty="0" smtClean="0"/>
              <a:t>Fast search / planning</a:t>
            </a:r>
          </a:p>
          <a:p>
            <a:pPr lvl="1" eaLnBrk="1" hangingPunct="1">
              <a:lnSpc>
                <a:spcPct val="90000"/>
              </a:lnSpc>
            </a:pPr>
            <a:r>
              <a:rPr lang="en-US" sz="1500" dirty="0" smtClean="0"/>
              <a:t>Constraint satisfaction</a:t>
            </a:r>
          </a:p>
          <a:p>
            <a:pPr lvl="1" eaLnBrk="1" hangingPunct="1">
              <a:lnSpc>
                <a:spcPct val="90000"/>
              </a:lnSpc>
            </a:pPr>
            <a:r>
              <a:rPr lang="en-US" sz="1500" dirty="0" smtClean="0"/>
              <a:t>Adversarial and uncertain search</a:t>
            </a:r>
          </a:p>
          <a:p>
            <a:pPr eaLnBrk="1" hangingPunct="1">
              <a:lnSpc>
                <a:spcPct val="90000"/>
              </a:lnSpc>
            </a:pPr>
            <a:endParaRPr lang="en-US" sz="1800" dirty="0" smtClean="0"/>
          </a:p>
          <a:p>
            <a:pPr eaLnBrk="1" hangingPunct="1">
              <a:lnSpc>
                <a:spcPct val="90000"/>
              </a:lnSpc>
            </a:pPr>
            <a:r>
              <a:rPr lang="en-US" sz="1800" dirty="0" smtClean="0"/>
              <a:t>Part II: Reasoning under Uncertainty</a:t>
            </a:r>
          </a:p>
          <a:p>
            <a:pPr lvl="1" eaLnBrk="1" hangingPunct="1">
              <a:lnSpc>
                <a:spcPct val="90000"/>
              </a:lnSpc>
            </a:pPr>
            <a:r>
              <a:rPr lang="en-US" sz="1500" dirty="0" err="1" smtClean="0"/>
              <a:t>Bayes</a:t>
            </a:r>
            <a:r>
              <a:rPr lang="en-US" sz="1500" dirty="0" smtClean="0"/>
              <a:t>’ nets</a:t>
            </a:r>
          </a:p>
          <a:p>
            <a:pPr lvl="1" eaLnBrk="1" hangingPunct="1">
              <a:lnSpc>
                <a:spcPct val="90000"/>
              </a:lnSpc>
            </a:pPr>
            <a:r>
              <a:rPr lang="en-US" sz="1500" dirty="0" smtClean="0"/>
              <a:t>Decision theory</a:t>
            </a:r>
          </a:p>
          <a:p>
            <a:pPr lvl="1" eaLnBrk="1" hangingPunct="1">
              <a:lnSpc>
                <a:spcPct val="90000"/>
              </a:lnSpc>
            </a:pPr>
            <a:r>
              <a:rPr lang="en-US" sz="1500" dirty="0" smtClean="0"/>
              <a:t>Machine learning</a:t>
            </a:r>
          </a:p>
          <a:p>
            <a:pPr eaLnBrk="1" hangingPunct="1">
              <a:lnSpc>
                <a:spcPct val="90000"/>
              </a:lnSpc>
            </a:pPr>
            <a:endParaRPr lang="en-US" sz="1800" dirty="0" smtClean="0"/>
          </a:p>
          <a:p>
            <a:pPr eaLnBrk="1" hangingPunct="1">
              <a:lnSpc>
                <a:spcPct val="90000"/>
              </a:lnSpc>
            </a:pPr>
            <a:r>
              <a:rPr lang="en-US" sz="1800" dirty="0" smtClean="0"/>
              <a:t>Throughout: Applications</a:t>
            </a:r>
          </a:p>
          <a:p>
            <a:pPr lvl="1" eaLnBrk="1" hangingPunct="1">
              <a:lnSpc>
                <a:spcPct val="90000"/>
              </a:lnSpc>
            </a:pPr>
            <a:r>
              <a:rPr lang="en-US" sz="1500" dirty="0" smtClean="0"/>
              <a:t>Natural language, vision, robotics, games, …</a:t>
            </a:r>
          </a:p>
        </p:txBody>
      </p:sp>
    </p:spTree>
    <p:extLst>
      <p:ext uri="{BB962C8B-B14F-4D97-AF65-F5344CB8AC3E}">
        <p14:creationId xmlns:p14="http://schemas.microsoft.com/office/powerpoint/2010/main" val="2353437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Course Information</a:t>
            </a:r>
          </a:p>
        </p:txBody>
      </p:sp>
      <p:sp>
        <p:nvSpPr>
          <p:cNvPr id="8195" name="Rectangle 3"/>
          <p:cNvSpPr>
            <a:spLocks noGrp="1" noChangeArrowheads="1"/>
          </p:cNvSpPr>
          <p:nvPr>
            <p:ph type="body" idx="1"/>
          </p:nvPr>
        </p:nvSpPr>
        <p:spPr>
          <a:xfrm>
            <a:off x="2057400" y="1200150"/>
            <a:ext cx="5638800" cy="3394472"/>
          </a:xfrm>
        </p:spPr>
        <p:txBody>
          <a:bodyPr/>
          <a:lstStyle/>
          <a:p>
            <a:pPr eaLnBrk="1" hangingPunct="1">
              <a:lnSpc>
                <a:spcPct val="80000"/>
              </a:lnSpc>
            </a:pPr>
            <a:r>
              <a:rPr lang="en-US" sz="1500" dirty="0" smtClean="0"/>
              <a:t>Prerequisites:</a:t>
            </a:r>
          </a:p>
          <a:p>
            <a:pPr lvl="1" eaLnBrk="1" hangingPunct="1">
              <a:lnSpc>
                <a:spcPct val="80000"/>
              </a:lnSpc>
            </a:pPr>
            <a:r>
              <a:rPr lang="en-US" sz="1400" dirty="0" smtClean="0"/>
              <a:t>(CS 61A or B) and (Math 55 or CS 70) </a:t>
            </a:r>
          </a:p>
          <a:p>
            <a:pPr lvl="1" eaLnBrk="1" hangingPunct="1">
              <a:lnSpc>
                <a:spcPct val="80000"/>
              </a:lnSpc>
            </a:pPr>
            <a:r>
              <a:rPr lang="en-US" sz="1400" dirty="0" smtClean="0"/>
              <a:t>Strongly recommended: CS61A, CS61B and CS70</a:t>
            </a:r>
          </a:p>
          <a:p>
            <a:pPr lvl="1" eaLnBrk="1" hangingPunct="1">
              <a:lnSpc>
                <a:spcPct val="80000"/>
              </a:lnSpc>
            </a:pPr>
            <a:r>
              <a:rPr lang="en-US" sz="1400" dirty="0" smtClean="0">
                <a:solidFill>
                  <a:srgbClr val="CC0000"/>
                </a:solidFill>
              </a:rPr>
              <a:t>There will be a lot of math (and programming)</a:t>
            </a:r>
          </a:p>
          <a:p>
            <a:pPr eaLnBrk="1" hangingPunct="1">
              <a:lnSpc>
                <a:spcPct val="80000"/>
              </a:lnSpc>
            </a:pPr>
            <a:endParaRPr lang="en-US" sz="700" dirty="0" smtClean="0">
              <a:solidFill>
                <a:srgbClr val="CC0000"/>
              </a:solidFill>
            </a:endParaRPr>
          </a:p>
          <a:p>
            <a:pPr eaLnBrk="1" hangingPunct="1">
              <a:lnSpc>
                <a:spcPct val="80000"/>
              </a:lnSpc>
            </a:pPr>
            <a:r>
              <a:rPr lang="en-US" sz="1500" dirty="0" smtClean="0"/>
              <a:t>Work and Grading:</a:t>
            </a:r>
          </a:p>
          <a:p>
            <a:pPr lvl="1" eaLnBrk="1" hangingPunct="1">
              <a:lnSpc>
                <a:spcPct val="80000"/>
              </a:lnSpc>
            </a:pPr>
            <a:r>
              <a:rPr lang="en-US" sz="1400" dirty="0" smtClean="0"/>
              <a:t>5 programming projects: Python, groups of 1 or 2</a:t>
            </a:r>
          </a:p>
          <a:p>
            <a:pPr lvl="2" eaLnBrk="1" hangingPunct="1">
              <a:lnSpc>
                <a:spcPct val="80000"/>
              </a:lnSpc>
            </a:pPr>
            <a:r>
              <a:rPr lang="en-US" sz="1200" dirty="0" smtClean="0"/>
              <a:t>5 late days for semester, maximum 2 per project</a:t>
            </a:r>
          </a:p>
          <a:p>
            <a:pPr lvl="1" eaLnBrk="1" hangingPunct="1">
              <a:lnSpc>
                <a:spcPct val="80000"/>
              </a:lnSpc>
            </a:pPr>
            <a:r>
              <a:rPr lang="en-US" sz="1400" dirty="0" smtClean="0"/>
              <a:t>~</a:t>
            </a:r>
            <a:r>
              <a:rPr lang="en-US" sz="1400" dirty="0"/>
              <a:t>9</a:t>
            </a:r>
            <a:r>
              <a:rPr lang="en-US" sz="1400" dirty="0" smtClean="0"/>
              <a:t> homework assignments: </a:t>
            </a:r>
          </a:p>
          <a:p>
            <a:pPr lvl="2" eaLnBrk="1" hangingPunct="1">
              <a:lnSpc>
                <a:spcPct val="80000"/>
              </a:lnSpc>
            </a:pPr>
            <a:r>
              <a:rPr lang="en-US" sz="1100" dirty="0" smtClean="0"/>
              <a:t>Part 1: interactive, solve together, submit alone</a:t>
            </a:r>
          </a:p>
          <a:p>
            <a:pPr lvl="2" eaLnBrk="1" hangingPunct="1">
              <a:lnSpc>
                <a:spcPct val="80000"/>
              </a:lnSpc>
            </a:pPr>
            <a:r>
              <a:rPr lang="en-US" sz="1100" dirty="0" smtClean="0"/>
              <a:t>Part 2: written, solve together, write up alone, electronic submission through </a:t>
            </a:r>
            <a:r>
              <a:rPr lang="en-US" sz="1100" dirty="0" err="1" smtClean="0"/>
              <a:t>pandagrader</a:t>
            </a:r>
            <a:r>
              <a:rPr lang="en-US" sz="1100" dirty="0" smtClean="0"/>
              <a:t> [these problems will be questions from past exams]</a:t>
            </a:r>
          </a:p>
          <a:p>
            <a:pPr lvl="1" eaLnBrk="1" hangingPunct="1">
              <a:lnSpc>
                <a:spcPct val="80000"/>
              </a:lnSpc>
            </a:pPr>
            <a:r>
              <a:rPr lang="en-US" sz="1400" dirty="0" smtClean="0"/>
              <a:t>Two midterms, one final</a:t>
            </a:r>
          </a:p>
          <a:p>
            <a:pPr lvl="1" eaLnBrk="1" hangingPunct="1">
              <a:lnSpc>
                <a:spcPct val="80000"/>
              </a:lnSpc>
            </a:pPr>
            <a:r>
              <a:rPr lang="en-US" sz="1400" dirty="0" smtClean="0"/>
              <a:t>Participation can help on margins</a:t>
            </a:r>
          </a:p>
          <a:p>
            <a:pPr lvl="1" eaLnBrk="1" hangingPunct="1">
              <a:lnSpc>
                <a:spcPct val="80000"/>
              </a:lnSpc>
            </a:pPr>
            <a:r>
              <a:rPr lang="en-US" sz="1400" dirty="0" smtClean="0"/>
              <a:t>Fixed scale</a:t>
            </a:r>
          </a:p>
          <a:p>
            <a:pPr lvl="1" eaLnBrk="1" hangingPunct="1">
              <a:lnSpc>
                <a:spcPct val="80000"/>
              </a:lnSpc>
            </a:pPr>
            <a:r>
              <a:rPr lang="en-US" sz="1400" dirty="0" smtClean="0"/>
              <a:t>Academic integrity policy</a:t>
            </a:r>
          </a:p>
          <a:p>
            <a:pPr eaLnBrk="1" hangingPunct="1">
              <a:lnSpc>
                <a:spcPct val="80000"/>
              </a:lnSpc>
            </a:pPr>
            <a:endParaRPr lang="en-US" sz="700" dirty="0" smtClean="0"/>
          </a:p>
          <a:p>
            <a:pPr eaLnBrk="1" hangingPunct="1">
              <a:lnSpc>
                <a:spcPct val="80000"/>
              </a:lnSpc>
            </a:pPr>
            <a:endParaRPr lang="en-US" sz="400" dirty="0" smtClean="0"/>
          </a:p>
          <a:p>
            <a:pPr eaLnBrk="1" hangingPunct="1">
              <a:lnSpc>
                <a:spcPct val="80000"/>
              </a:lnSpc>
            </a:pPr>
            <a:r>
              <a:rPr lang="en-US" sz="1500" dirty="0" smtClean="0"/>
              <a:t>Contests!</a:t>
            </a:r>
          </a:p>
          <a:p>
            <a:pPr eaLnBrk="1" hangingPunct="1">
              <a:lnSpc>
                <a:spcPct val="80000"/>
              </a:lnSpc>
              <a:buFont typeface="Wingdings" pitchFamily="2" charset="2"/>
              <a:buNone/>
            </a:pPr>
            <a:endParaRPr lang="en-US" sz="1500" dirty="0" smtClean="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Textbook</a:t>
            </a:r>
          </a:p>
        </p:txBody>
      </p:sp>
      <p:sp>
        <p:nvSpPr>
          <p:cNvPr id="8195" name="Rectangle 3"/>
          <p:cNvSpPr>
            <a:spLocks noGrp="1" noChangeArrowheads="1"/>
          </p:cNvSpPr>
          <p:nvPr>
            <p:ph type="body" idx="1"/>
          </p:nvPr>
        </p:nvSpPr>
        <p:spPr>
          <a:xfrm>
            <a:off x="2514600" y="1047750"/>
            <a:ext cx="4267200" cy="3394472"/>
          </a:xfrm>
        </p:spPr>
        <p:txBody>
          <a:bodyPr/>
          <a:lstStyle/>
          <a:p>
            <a:pPr eaLnBrk="1" hangingPunct="1">
              <a:lnSpc>
                <a:spcPct val="80000"/>
              </a:lnSpc>
            </a:pPr>
            <a:r>
              <a:rPr lang="en-US" sz="1600" dirty="0" smtClean="0"/>
              <a:t>Not required, but for students who want to read more we recommend</a:t>
            </a:r>
          </a:p>
          <a:p>
            <a:pPr lvl="1" eaLnBrk="1" hangingPunct="1">
              <a:lnSpc>
                <a:spcPct val="80000"/>
              </a:lnSpc>
            </a:pPr>
            <a:endParaRPr lang="en-US" sz="800" dirty="0" smtClean="0"/>
          </a:p>
          <a:p>
            <a:pPr lvl="1" eaLnBrk="1" hangingPunct="1">
              <a:lnSpc>
                <a:spcPct val="80000"/>
              </a:lnSpc>
            </a:pPr>
            <a:r>
              <a:rPr lang="en-US" sz="1400" dirty="0" smtClean="0"/>
              <a:t>Russell </a:t>
            </a:r>
            <a:r>
              <a:rPr lang="en-US" sz="1400" dirty="0"/>
              <a:t>&amp; </a:t>
            </a:r>
            <a:r>
              <a:rPr lang="en-US" sz="1400" dirty="0" err="1"/>
              <a:t>Norvig</a:t>
            </a:r>
            <a:r>
              <a:rPr lang="en-US" sz="1400" dirty="0"/>
              <a:t>, AI: A Modern Approach, 3</a:t>
            </a:r>
            <a:r>
              <a:rPr lang="en-US" sz="1400" baseline="30000" dirty="0"/>
              <a:t>rd</a:t>
            </a:r>
            <a:r>
              <a:rPr lang="en-US" sz="1400" dirty="0"/>
              <a:t> Ed</a:t>
            </a:r>
            <a:r>
              <a:rPr lang="en-US" sz="1400" dirty="0" smtClean="0"/>
              <a:t>.</a:t>
            </a:r>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r>
              <a:rPr lang="en-US" sz="1400" dirty="0" smtClean="0"/>
              <a:t>Warning: Not a course textbook, so our presentation does not necessarily follow the presentation in the book.</a:t>
            </a:r>
            <a:endParaRPr lang="en-US" sz="1400" dirty="0"/>
          </a:p>
          <a:p>
            <a:pPr eaLnBrk="1" hangingPunct="1">
              <a:lnSpc>
                <a:spcPct val="80000"/>
              </a:lnSpc>
            </a:pPr>
            <a:endParaRPr lang="en-US" sz="1600" dirty="0" smtClean="0"/>
          </a:p>
          <a:p>
            <a:pPr eaLnBrk="1" hangingPunct="1">
              <a:lnSpc>
                <a:spcPct val="80000"/>
              </a:lnSpc>
              <a:buFont typeface="Wingdings" pitchFamily="2" charset="2"/>
              <a:buNone/>
            </a:pPr>
            <a:endParaRPr lang="en-US" sz="1600" dirty="0" smtClean="0"/>
          </a:p>
        </p:txBody>
      </p:sp>
      <p:pic>
        <p:nvPicPr>
          <p:cNvPr id="8196" name="Picture 9" descr="http://aima.cs.berkeley.edu/cover2.jpg"/>
          <p:cNvPicPr>
            <a:picLocks noChangeAspect="1" noChangeArrowheads="1"/>
          </p:cNvPicPr>
          <p:nvPr/>
        </p:nvPicPr>
        <p:blipFill>
          <a:blip r:embed="rId2" cstate="print"/>
          <a:srcRect/>
          <a:stretch>
            <a:fillRect/>
          </a:stretch>
        </p:blipFill>
        <p:spPr bwMode="auto">
          <a:xfrm>
            <a:off x="3886200"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4"/>
          <p:cNvSpPr>
            <a:spLocks noGrp="1" noChangeArrowheads="1"/>
          </p:cNvSpPr>
          <p:nvPr>
            <p:ph type="title"/>
          </p:nvPr>
        </p:nvSpPr>
        <p:spPr/>
        <p:txBody>
          <a:bodyPr rIns="99058"/>
          <a:lstStyle/>
          <a:p>
            <a:r>
              <a:rPr lang="en-US" dirty="0" smtClean="0"/>
              <a:t>Important This Week</a:t>
            </a:r>
          </a:p>
        </p:txBody>
      </p:sp>
      <p:sp>
        <p:nvSpPr>
          <p:cNvPr id="26628" name="Rectangle 5"/>
          <p:cNvSpPr>
            <a:spLocks noGrp="1" noChangeArrowheads="1"/>
          </p:cNvSpPr>
          <p:nvPr>
            <p:ph type="body" idx="1"/>
          </p:nvPr>
        </p:nvSpPr>
        <p:spPr>
          <a:xfrm>
            <a:off x="0" y="819150"/>
            <a:ext cx="9144000" cy="4324350"/>
          </a:xfrm>
        </p:spPr>
        <p:txBody>
          <a:bodyPr rIns="99058"/>
          <a:lstStyle/>
          <a:p>
            <a:pPr>
              <a:lnSpc>
                <a:spcPct val="90000"/>
              </a:lnSpc>
              <a:buClr>
                <a:srgbClr val="1212D2"/>
              </a:buClr>
              <a:buFont typeface="Arial" charset="0"/>
              <a:buChar char="•"/>
            </a:pPr>
            <a:r>
              <a:rPr lang="en-US" sz="1500" dirty="0" smtClean="0">
                <a:solidFill>
                  <a:srgbClr val="1212D2"/>
                </a:solidFill>
              </a:rPr>
              <a:t>Important this week:</a:t>
            </a:r>
          </a:p>
          <a:p>
            <a:pPr marL="586964" lvl="1">
              <a:lnSpc>
                <a:spcPct val="90000"/>
              </a:lnSpc>
              <a:spcBef>
                <a:spcPts val="900"/>
              </a:spcBef>
              <a:buFont typeface="Arial" charset="0"/>
              <a:buChar char="•"/>
            </a:pPr>
            <a:r>
              <a:rPr lang="en-US" sz="1500" b="1" dirty="0" smtClean="0"/>
              <a:t>Register</a:t>
            </a:r>
            <a:r>
              <a:rPr lang="en-US" sz="1500" dirty="0" smtClean="0"/>
              <a:t> for the class on </a:t>
            </a:r>
            <a:r>
              <a:rPr lang="en-US" sz="1500" dirty="0" err="1" smtClean="0"/>
              <a:t>edx</a:t>
            </a:r>
            <a:endParaRPr lang="en-US" sz="1500" dirty="0" smtClean="0"/>
          </a:p>
          <a:p>
            <a:pPr marL="586964" lvl="1">
              <a:lnSpc>
                <a:spcPct val="90000"/>
              </a:lnSpc>
              <a:spcBef>
                <a:spcPts val="900"/>
              </a:spcBef>
              <a:buFont typeface="Arial" charset="0"/>
              <a:buChar char="•"/>
            </a:pPr>
            <a:r>
              <a:rPr lang="en-US" sz="1500" b="1" dirty="0"/>
              <a:t>Register</a:t>
            </a:r>
            <a:r>
              <a:rPr lang="en-US" sz="1500" dirty="0"/>
              <a:t> for the class on </a:t>
            </a:r>
            <a:r>
              <a:rPr lang="en-US" sz="1500" dirty="0" smtClean="0"/>
              <a:t>piazza --- our main resource for discussion and communication</a:t>
            </a:r>
          </a:p>
          <a:p>
            <a:pPr marL="586964" lvl="1">
              <a:lnSpc>
                <a:spcPct val="90000"/>
              </a:lnSpc>
              <a:spcBef>
                <a:spcPts val="900"/>
              </a:spcBef>
              <a:buFont typeface="Arial" charset="0"/>
              <a:buChar char="•"/>
            </a:pPr>
            <a:r>
              <a:rPr lang="en-US" sz="1500" b="1" dirty="0" smtClean="0"/>
              <a:t>P0: Python tutorial</a:t>
            </a:r>
            <a:r>
              <a:rPr lang="en-US" sz="1500" dirty="0" smtClean="0"/>
              <a:t> is out (due on Friday 1/24 at 5pm)</a:t>
            </a:r>
          </a:p>
          <a:p>
            <a:pPr marL="586964" lvl="1">
              <a:lnSpc>
                <a:spcPct val="90000"/>
              </a:lnSpc>
              <a:spcBef>
                <a:spcPts val="900"/>
              </a:spcBef>
              <a:buFont typeface="Arial" charset="0"/>
              <a:buChar char="•"/>
            </a:pPr>
            <a:r>
              <a:rPr lang="en-US" sz="1500" b="1" dirty="0" smtClean="0"/>
              <a:t>One-time (optional) P0 lab hours</a:t>
            </a:r>
            <a:r>
              <a:rPr lang="en-US" sz="1500" dirty="0" smtClean="0"/>
              <a:t> this week</a:t>
            </a:r>
          </a:p>
          <a:p>
            <a:pPr marL="886993" lvl="2">
              <a:lnSpc>
                <a:spcPct val="90000"/>
              </a:lnSpc>
              <a:spcBef>
                <a:spcPts val="900"/>
              </a:spcBef>
              <a:buFont typeface="Arial" charset="0"/>
              <a:buChar char="•"/>
            </a:pPr>
            <a:r>
              <a:rPr lang="en-US" sz="1200" dirty="0" smtClean="0"/>
              <a:t>Wed 2-3pm, Thu 4-5pm --- all in 330 Soda</a:t>
            </a:r>
          </a:p>
          <a:p>
            <a:pPr marL="586964" lvl="1">
              <a:lnSpc>
                <a:spcPct val="90000"/>
              </a:lnSpc>
              <a:spcBef>
                <a:spcPts val="900"/>
              </a:spcBef>
              <a:buFont typeface="Arial" charset="0"/>
              <a:buChar char="•"/>
            </a:pPr>
            <a:r>
              <a:rPr lang="en-US" sz="1500" dirty="0" smtClean="0"/>
              <a:t>Get (optional) </a:t>
            </a:r>
            <a:r>
              <a:rPr lang="en-US" sz="1500" b="1" dirty="0" smtClean="0"/>
              <a:t>account forms</a:t>
            </a:r>
            <a:r>
              <a:rPr lang="en-US" sz="1500" dirty="0" smtClean="0"/>
              <a:t> in front after class</a:t>
            </a:r>
          </a:p>
          <a:p>
            <a:pPr marL="586964" lvl="1">
              <a:lnSpc>
                <a:spcPct val="90000"/>
              </a:lnSpc>
              <a:spcBef>
                <a:spcPts val="900"/>
              </a:spcBef>
              <a:buFont typeface="Arial" charset="0"/>
              <a:buChar char="•"/>
            </a:pPr>
            <a:r>
              <a:rPr lang="en-US" sz="1500" b="1" dirty="0" smtClean="0"/>
              <a:t>Math self-diagnostic</a:t>
            </a:r>
            <a:r>
              <a:rPr lang="en-US" sz="1500" dirty="0" smtClean="0"/>
              <a:t> up on web page --- important to check your preparedness for second half</a:t>
            </a:r>
          </a:p>
          <a:p>
            <a:pPr marL="586964" lvl="1">
              <a:lnSpc>
                <a:spcPct val="90000"/>
              </a:lnSpc>
              <a:buFont typeface="Arial" charset="0"/>
              <a:buChar char="•"/>
            </a:pPr>
            <a:endParaRPr lang="en-US" sz="900" dirty="0" smtClean="0"/>
          </a:p>
          <a:p>
            <a:pPr>
              <a:lnSpc>
                <a:spcPct val="90000"/>
              </a:lnSpc>
              <a:buClr>
                <a:srgbClr val="1212D2"/>
              </a:buClr>
              <a:buFont typeface="Arial" charset="0"/>
              <a:buChar char="•"/>
            </a:pPr>
            <a:r>
              <a:rPr lang="en-US" sz="1500" dirty="0" smtClean="0">
                <a:solidFill>
                  <a:srgbClr val="1212D2"/>
                </a:solidFill>
              </a:rPr>
              <a:t>Also important:</a:t>
            </a:r>
          </a:p>
          <a:p>
            <a:pPr marL="586964" lvl="1">
              <a:lnSpc>
                <a:spcPct val="90000"/>
              </a:lnSpc>
              <a:spcBef>
                <a:spcPts val="900"/>
              </a:spcBef>
              <a:buFont typeface="Arial" charset="0"/>
              <a:buChar char="•"/>
            </a:pPr>
            <a:r>
              <a:rPr lang="en-US" sz="1500" b="1" dirty="0" smtClean="0"/>
              <a:t>Sections </a:t>
            </a:r>
            <a:r>
              <a:rPr lang="en-US" sz="1500" dirty="0" smtClean="0"/>
              <a:t>start next week.  You are free to attend any section, priority in section you signed up for if among first 35 to sign up.  Sign-up first come first served on Friday at 2pm on piazza poll. </a:t>
            </a:r>
          </a:p>
          <a:p>
            <a:pPr marL="586964" lvl="1">
              <a:lnSpc>
                <a:spcPct val="90000"/>
              </a:lnSpc>
              <a:spcBef>
                <a:spcPts val="900"/>
              </a:spcBef>
              <a:buClrTx/>
              <a:buFont typeface="Arial" charset="0"/>
              <a:buChar char="•"/>
            </a:pPr>
            <a:r>
              <a:rPr lang="en-US" sz="1500" b="1" dirty="0" smtClean="0"/>
              <a:t>If you are wait-listed,</a:t>
            </a:r>
            <a:r>
              <a:rPr lang="en-US" sz="1500" dirty="0" smtClean="0"/>
              <a:t> you might or might not get in depending on how many students drop.  Contact Michael-David </a:t>
            </a:r>
            <a:r>
              <a:rPr lang="en-US" sz="1500" dirty="0" err="1" smtClean="0"/>
              <a:t>Sasson</a:t>
            </a:r>
            <a:r>
              <a:rPr lang="en-US" sz="1500" dirty="0" smtClean="0"/>
              <a:t> (</a:t>
            </a:r>
            <a:r>
              <a:rPr lang="en-US" sz="1500" dirty="0" smtClean="0">
                <a:hlinkClick r:id="rId3"/>
              </a:rPr>
              <a:t>msasson@cs.berkeley.edu</a:t>
            </a:r>
            <a:r>
              <a:rPr lang="en-US" sz="1500" dirty="0" smtClean="0"/>
              <a:t>) with any questions on the process.</a:t>
            </a:r>
          </a:p>
          <a:p>
            <a:pPr marL="586964" lvl="1">
              <a:lnSpc>
                <a:spcPct val="90000"/>
              </a:lnSpc>
              <a:spcBef>
                <a:spcPts val="900"/>
              </a:spcBef>
              <a:buClrTx/>
              <a:buFont typeface="Arial" charset="0"/>
              <a:buChar char="•"/>
            </a:pPr>
            <a:r>
              <a:rPr lang="en-US" sz="1500" dirty="0" smtClean="0"/>
              <a:t> </a:t>
            </a:r>
            <a:r>
              <a:rPr lang="en-US" sz="1500" b="1" dirty="0" smtClean="0"/>
              <a:t>Office Hours </a:t>
            </a:r>
            <a:r>
              <a:rPr lang="en-US" sz="1500" dirty="0" smtClean="0"/>
              <a:t>start next week, this week there are the P0 labs and you can catch the professors after lecture</a:t>
            </a:r>
          </a:p>
        </p:txBody>
      </p:sp>
    </p:spTree>
    <p:extLst>
      <p:ext uri="{BB962C8B-B14F-4D97-AF65-F5344CB8AC3E}">
        <p14:creationId xmlns:p14="http://schemas.microsoft.com/office/powerpoint/2010/main" val="1877376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solidFill>
                  <a:schemeClr val="tx1"/>
                </a:solidFill>
              </a:rPr>
              <a:t>Today</a:t>
            </a:r>
          </a:p>
        </p:txBody>
      </p:sp>
      <p:sp>
        <p:nvSpPr>
          <p:cNvPr id="9219" name="Rectangle 3"/>
          <p:cNvSpPr>
            <a:spLocks noGrp="1" noChangeArrowheads="1"/>
          </p:cNvSpPr>
          <p:nvPr>
            <p:ph type="body" idx="1"/>
          </p:nvPr>
        </p:nvSpPr>
        <p:spPr>
          <a:xfrm>
            <a:off x="838200" y="1371601"/>
            <a:ext cx="5257800" cy="3394472"/>
          </a:xfrm>
        </p:spPr>
        <p:txBody>
          <a:bodyPr/>
          <a:lstStyle/>
          <a:p>
            <a:pPr eaLnBrk="1" hangingPunct="1"/>
            <a:endParaRPr lang="en-US" sz="600" dirty="0" smtClean="0"/>
          </a:p>
          <a:p>
            <a:pPr eaLnBrk="1" hangingPunct="1"/>
            <a:r>
              <a:rPr lang="en-US" dirty="0" smtClean="0"/>
              <a:t>What is artificial intelligence?</a:t>
            </a:r>
          </a:p>
          <a:p>
            <a:pPr eaLnBrk="1" hangingPunct="1"/>
            <a:endParaRPr lang="en-US" dirty="0" smtClean="0"/>
          </a:p>
          <a:p>
            <a:pPr eaLnBrk="1" hangingPunct="1"/>
            <a:r>
              <a:rPr lang="en-US" dirty="0" smtClean="0"/>
              <a:t>What can AI do?</a:t>
            </a:r>
          </a:p>
          <a:p>
            <a:pPr eaLnBrk="1" hangingPunct="1"/>
            <a:endParaRPr lang="en-US" dirty="0" smtClean="0"/>
          </a:p>
          <a:p>
            <a:pPr eaLnBrk="1" hangingPunct="1"/>
            <a:r>
              <a:rPr lang="en-US" dirty="0" smtClean="0"/>
              <a:t>What is this course?</a:t>
            </a:r>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200400" y="137160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3200400" y="3143250"/>
            <a:ext cx="2686050" cy="142875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6267450" y="1352550"/>
            <a:ext cx="2362200" cy="16002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6343650" y="3105150"/>
            <a:ext cx="2133600" cy="1600200"/>
          </a:xfrm>
          <a:prstGeom prst="rect">
            <a:avLst/>
          </a:prstGeom>
          <a:noFill/>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Think like people</a:t>
            </a:r>
            <a:endParaRPr lang="en-US" sz="2000" dirty="0">
              <a:solidFill>
                <a:schemeClr val="accent2"/>
              </a:solidFill>
              <a:latin typeface="Calibri" pitchFamily="34" charset="0"/>
            </a:endParaRP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Act like people</a:t>
            </a:r>
            <a:endParaRPr lang="en-US" sz="2000" dirty="0">
              <a:solidFill>
                <a:schemeClr val="accent2"/>
              </a:solidFill>
              <a:latin typeface="Calibri" pitchFamily="34" charset="0"/>
            </a:endParaRP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Think rationally</a:t>
            </a:r>
            <a:endParaRPr lang="en-US" sz="2000" dirty="0">
              <a:solidFill>
                <a:schemeClr val="accent2"/>
              </a:solidFill>
              <a:latin typeface="Calibri" pitchFamily="34" charset="0"/>
            </a:endParaRP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Act rationally</a:t>
            </a:r>
            <a:endParaRPr lang="en-US" sz="2000" dirty="0">
              <a:solidFill>
                <a:schemeClr val="accent2"/>
              </a:solidFill>
              <a:latin typeface="Calibri" pitchFamily="34" charset="0"/>
            </a:endParaRP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50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23378</TotalTime>
  <Words>1907</Words>
  <Application>Microsoft Macintosh PowerPoint</Application>
  <PresentationFormat>On-screen Show (16:9)</PresentationFormat>
  <Paragraphs>355</Paragraphs>
  <Slides>35</Slides>
  <Notes>16</Notes>
  <HiddenSlides>9</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dan-berkeley-nlp-v1</vt:lpstr>
      <vt:lpstr>CS 188: Artificial Intelligence </vt:lpstr>
      <vt:lpstr>Course Staff</vt:lpstr>
      <vt:lpstr>Course Information</vt:lpstr>
      <vt:lpstr>Course Information</vt:lpstr>
      <vt:lpstr>Textbook</vt:lpstr>
      <vt:lpstr>Important This Week</vt:lpstr>
      <vt:lpstr>Today</vt:lpstr>
      <vt:lpstr>Sci-Fi AI?</vt:lpstr>
      <vt:lpstr>What is AI?</vt:lpstr>
      <vt:lpstr>Rational Decisions</vt:lpstr>
      <vt:lpstr>PowerPoint Presentation</vt:lpstr>
      <vt:lpstr>What About the Brain?</vt:lpstr>
      <vt:lpstr>A (Short) History of AI</vt:lpstr>
      <vt:lpstr>PowerPoint Presentation</vt:lpstr>
      <vt:lpstr>A (Short) History of AI</vt:lpstr>
      <vt:lpstr>What Can AI Do?</vt:lpstr>
      <vt:lpstr>Unintentionally Funny Stories</vt:lpstr>
      <vt:lpstr>Natural Language</vt:lpstr>
      <vt:lpstr>PowerPoint Presentation</vt:lpstr>
      <vt:lpstr>Natural Language</vt:lpstr>
      <vt:lpstr>Vision (Perception)</vt:lpstr>
      <vt:lpstr>PowerPoint Presentation</vt:lpstr>
      <vt:lpstr>PowerPoint Presentation</vt:lpstr>
      <vt:lpstr>Robotics</vt:lpstr>
      <vt:lpstr>PowerPoint Presentation</vt:lpstr>
      <vt:lpstr>PowerPoint Presentation</vt:lpstr>
      <vt:lpstr>PowerPoint Presentation</vt:lpstr>
      <vt:lpstr>PowerPoint Presentation</vt:lpstr>
      <vt:lpstr>PowerPoint Presentation</vt:lpstr>
      <vt:lpstr>Logic</vt:lpstr>
      <vt:lpstr>Game Playing</vt:lpstr>
      <vt:lpstr>Decision Making</vt:lpstr>
      <vt:lpstr>Designing Rational Agents</vt:lpstr>
      <vt:lpstr>Pac-Man as an Agent</vt:lpstr>
      <vt:lpstr>Course Topics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Pieter Abbeel</cp:lastModifiedBy>
  <cp:revision>1475</cp:revision>
  <cp:lastPrinted>2014-01-21T07:51:01Z</cp:lastPrinted>
  <dcterms:created xsi:type="dcterms:W3CDTF">2004-08-27T04:16:05Z</dcterms:created>
  <dcterms:modified xsi:type="dcterms:W3CDTF">2014-08-21T06:55:12Z</dcterms:modified>
</cp:coreProperties>
</file>